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4"/>
  </p:handoutMasterIdLst>
  <p:sldIdLst>
    <p:sldId id="256" r:id="rId2"/>
    <p:sldId id="270" r:id="rId3"/>
    <p:sldId id="257" r:id="rId4"/>
    <p:sldId id="261" r:id="rId5"/>
    <p:sldId id="262" r:id="rId6"/>
    <p:sldId id="263" r:id="rId7"/>
    <p:sldId id="264" r:id="rId8"/>
    <p:sldId id="267" r:id="rId9"/>
    <p:sldId id="259" r:id="rId10"/>
    <p:sldId id="260" r:id="rId11"/>
    <p:sldId id="278" r:id="rId12"/>
    <p:sldId id="279" r:id="rId13"/>
    <p:sldId id="258" r:id="rId14"/>
    <p:sldId id="265" r:id="rId15"/>
    <p:sldId id="266" r:id="rId16"/>
    <p:sldId id="268" r:id="rId17"/>
    <p:sldId id="269" r:id="rId18"/>
    <p:sldId id="271" r:id="rId19"/>
    <p:sldId id="277" r:id="rId20"/>
    <p:sldId id="274" r:id="rId21"/>
    <p:sldId id="275" r:id="rId22"/>
    <p:sldId id="272" r:id="rId23"/>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2" d="100"/>
          <a:sy n="72" d="100"/>
        </p:scale>
        <p:origin x="66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649" cy="466379"/>
          </a:xfrm>
          <a:prstGeom prst="rect">
            <a:avLst/>
          </a:prstGeom>
        </p:spPr>
        <p:txBody>
          <a:bodyPr vert="horz" lIns="88276" tIns="44138" rIns="88276" bIns="44138" rtlCol="0"/>
          <a:lstStyle>
            <a:lvl1pPr algn="l">
              <a:defRPr sz="1200"/>
            </a:lvl1pPr>
          </a:lstStyle>
          <a:p>
            <a:endParaRPr lang="en-US"/>
          </a:p>
        </p:txBody>
      </p:sp>
      <p:sp>
        <p:nvSpPr>
          <p:cNvPr id="3" name="Date Placeholder 2"/>
          <p:cNvSpPr>
            <a:spLocks noGrp="1"/>
          </p:cNvSpPr>
          <p:nvPr>
            <p:ph type="dt" sz="quarter" idx="1"/>
          </p:nvPr>
        </p:nvSpPr>
        <p:spPr>
          <a:xfrm>
            <a:off x="3977928" y="0"/>
            <a:ext cx="3043649" cy="466379"/>
          </a:xfrm>
          <a:prstGeom prst="rect">
            <a:avLst/>
          </a:prstGeom>
        </p:spPr>
        <p:txBody>
          <a:bodyPr vert="horz" lIns="88276" tIns="44138" rIns="88276" bIns="44138" rtlCol="0"/>
          <a:lstStyle>
            <a:lvl1pPr algn="r">
              <a:defRPr sz="1200"/>
            </a:lvl1pPr>
          </a:lstStyle>
          <a:p>
            <a:fld id="{ED40B42E-C1F4-48FF-BDD8-9C566C7FA115}" type="datetimeFigureOut">
              <a:rPr lang="en-US" smtClean="0"/>
              <a:t>8/30/2016</a:t>
            </a:fld>
            <a:endParaRPr lang="en-US"/>
          </a:p>
        </p:txBody>
      </p:sp>
      <p:sp>
        <p:nvSpPr>
          <p:cNvPr id="4" name="Footer Placeholder 3"/>
          <p:cNvSpPr>
            <a:spLocks noGrp="1"/>
          </p:cNvSpPr>
          <p:nvPr>
            <p:ph type="ftr" sz="quarter" idx="2"/>
          </p:nvPr>
        </p:nvSpPr>
        <p:spPr>
          <a:xfrm>
            <a:off x="0" y="8842722"/>
            <a:ext cx="3043649" cy="466378"/>
          </a:xfrm>
          <a:prstGeom prst="rect">
            <a:avLst/>
          </a:prstGeom>
        </p:spPr>
        <p:txBody>
          <a:bodyPr vert="horz" lIns="88276" tIns="44138" rIns="88276" bIns="44138" rtlCol="0" anchor="b"/>
          <a:lstStyle>
            <a:lvl1pPr algn="l">
              <a:defRPr sz="1200"/>
            </a:lvl1pPr>
          </a:lstStyle>
          <a:p>
            <a:endParaRPr lang="en-US"/>
          </a:p>
        </p:txBody>
      </p:sp>
      <p:sp>
        <p:nvSpPr>
          <p:cNvPr id="5" name="Slide Number Placeholder 4"/>
          <p:cNvSpPr>
            <a:spLocks noGrp="1"/>
          </p:cNvSpPr>
          <p:nvPr>
            <p:ph type="sldNum" sz="quarter" idx="3"/>
          </p:nvPr>
        </p:nvSpPr>
        <p:spPr>
          <a:xfrm>
            <a:off x="3977928" y="8842722"/>
            <a:ext cx="3043649" cy="466378"/>
          </a:xfrm>
          <a:prstGeom prst="rect">
            <a:avLst/>
          </a:prstGeom>
        </p:spPr>
        <p:txBody>
          <a:bodyPr vert="horz" lIns="88276" tIns="44138" rIns="88276" bIns="44138" rtlCol="0" anchor="b"/>
          <a:lstStyle>
            <a:lvl1pPr algn="r">
              <a:defRPr sz="1200"/>
            </a:lvl1pPr>
          </a:lstStyle>
          <a:p>
            <a:fld id="{4E2D8E76-1C42-4134-A98F-09979FA3EBAA}" type="slidenum">
              <a:rPr lang="en-US" smtClean="0"/>
              <a:t>‹#›</a:t>
            </a:fld>
            <a:endParaRPr lang="en-US"/>
          </a:p>
        </p:txBody>
      </p:sp>
    </p:spTree>
    <p:extLst>
      <p:ext uri="{BB962C8B-B14F-4D97-AF65-F5344CB8AC3E}">
        <p14:creationId xmlns:p14="http://schemas.microsoft.com/office/powerpoint/2010/main" val="149003100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D958596-CB7F-4EB1-A807-3A7ECB1657A2}" type="datetimeFigureOut">
              <a:rPr lang="en-US" smtClean="0"/>
              <a:t>8/30/2016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352838-DC87-4D79-9B37-72095A713296}" type="slidenum">
              <a:rPr lang="en-US" smtClean="0"/>
              <a:t>‹#›</a:t>
            </a:fld>
            <a:endParaRPr lang="en-US"/>
          </a:p>
        </p:txBody>
      </p:sp>
    </p:spTree>
    <p:extLst>
      <p:ext uri="{BB962C8B-B14F-4D97-AF65-F5344CB8AC3E}">
        <p14:creationId xmlns:p14="http://schemas.microsoft.com/office/powerpoint/2010/main" val="3978377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D958596-CB7F-4EB1-A807-3A7ECB1657A2}" type="datetimeFigureOut">
              <a:rPr lang="en-US" smtClean="0"/>
              <a:t>8/30/2016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352838-DC87-4D79-9B37-72095A713296}" type="slidenum">
              <a:rPr lang="en-US" smtClean="0"/>
              <a:t>‹#›</a:t>
            </a:fld>
            <a:endParaRPr lang="en-US"/>
          </a:p>
        </p:txBody>
      </p:sp>
    </p:spTree>
    <p:extLst>
      <p:ext uri="{BB962C8B-B14F-4D97-AF65-F5344CB8AC3E}">
        <p14:creationId xmlns:p14="http://schemas.microsoft.com/office/powerpoint/2010/main" val="9091436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D958596-CB7F-4EB1-A807-3A7ECB1657A2}" type="datetimeFigureOut">
              <a:rPr lang="en-US" smtClean="0"/>
              <a:t>8/30/2016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352838-DC87-4D79-9B37-72095A713296}" type="slidenum">
              <a:rPr lang="en-US" smtClean="0"/>
              <a:t>‹#›</a:t>
            </a:fld>
            <a:endParaRPr lang="en-US"/>
          </a:p>
        </p:txBody>
      </p:sp>
    </p:spTree>
    <p:extLst>
      <p:ext uri="{BB962C8B-B14F-4D97-AF65-F5344CB8AC3E}">
        <p14:creationId xmlns:p14="http://schemas.microsoft.com/office/powerpoint/2010/main" val="13344423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D958596-CB7F-4EB1-A807-3A7ECB1657A2}" type="datetimeFigureOut">
              <a:rPr lang="en-US" smtClean="0"/>
              <a:t>8/30/2016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352838-DC87-4D79-9B37-72095A713296}" type="slidenum">
              <a:rPr lang="en-US" smtClean="0"/>
              <a:t>‹#›</a:t>
            </a:fld>
            <a:endParaRPr lang="en-US"/>
          </a:p>
        </p:txBody>
      </p:sp>
      <p:pic>
        <p:nvPicPr>
          <p:cNvPr id="7" name="Picture 6" descr="S:\CIPA\PowerPoint\ZCMP_PPTemplate\Magic_Bar.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081803"/>
            <a:ext cx="12192000" cy="7686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1"/>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350076" y="6174164"/>
            <a:ext cx="592139" cy="609600"/>
          </a:xfrm>
          <a:prstGeom prst="rect">
            <a:avLst/>
          </a:prstGeom>
          <a:solidFill>
            <a:schemeClr val="accent1"/>
          </a:solidFill>
          <a:ln>
            <a:solidFill>
              <a:schemeClr val="accent1"/>
            </a:solidFill>
          </a:ln>
        </p:spPr>
      </p:pic>
      <p:sp>
        <p:nvSpPr>
          <p:cNvPr id="9" name="TextBox 8"/>
          <p:cNvSpPr txBox="1"/>
          <p:nvPr userDrawn="1"/>
        </p:nvSpPr>
        <p:spPr>
          <a:xfrm>
            <a:off x="8942214" y="6309687"/>
            <a:ext cx="3429000" cy="338554"/>
          </a:xfrm>
          <a:prstGeom prst="rect">
            <a:avLst/>
          </a:prstGeom>
          <a:noFill/>
        </p:spPr>
        <p:txBody>
          <a:bodyPr>
            <a:spAutoFit/>
          </a:bodyPr>
          <a:lstStyle/>
          <a:p>
            <a:pPr>
              <a:defRPr/>
            </a:pPr>
            <a:r>
              <a:rPr lang="en-US" sz="1600" b="1" dirty="0">
                <a:solidFill>
                  <a:prstClr val="white"/>
                </a:solidFill>
                <a:latin typeface="Garamond" pitchFamily="18" charset="0"/>
                <a:cs typeface="Arial" panose="020B0604020202020204" pitchFamily="34" charset="0"/>
              </a:rPr>
              <a:t>Community Partners of WNY PPS</a:t>
            </a:r>
          </a:p>
        </p:txBody>
      </p:sp>
    </p:spTree>
    <p:extLst>
      <p:ext uri="{BB962C8B-B14F-4D97-AF65-F5344CB8AC3E}">
        <p14:creationId xmlns:p14="http://schemas.microsoft.com/office/powerpoint/2010/main" val="31441027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D958596-CB7F-4EB1-A807-3A7ECB1657A2}" type="datetimeFigureOut">
              <a:rPr lang="en-US" smtClean="0"/>
              <a:t>8/30/2016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352838-DC87-4D79-9B37-72095A713296}" type="slidenum">
              <a:rPr lang="en-US" smtClean="0"/>
              <a:t>‹#›</a:t>
            </a:fld>
            <a:endParaRPr lang="en-US"/>
          </a:p>
        </p:txBody>
      </p:sp>
    </p:spTree>
    <p:extLst>
      <p:ext uri="{BB962C8B-B14F-4D97-AF65-F5344CB8AC3E}">
        <p14:creationId xmlns:p14="http://schemas.microsoft.com/office/powerpoint/2010/main" val="38539212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D958596-CB7F-4EB1-A807-3A7ECB1657A2}" type="datetimeFigureOut">
              <a:rPr lang="en-US" smtClean="0"/>
              <a:t>8/30/2016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352838-DC87-4D79-9B37-72095A713296}" type="slidenum">
              <a:rPr lang="en-US" smtClean="0"/>
              <a:t>‹#›</a:t>
            </a:fld>
            <a:endParaRPr lang="en-US"/>
          </a:p>
        </p:txBody>
      </p:sp>
    </p:spTree>
    <p:extLst>
      <p:ext uri="{BB962C8B-B14F-4D97-AF65-F5344CB8AC3E}">
        <p14:creationId xmlns:p14="http://schemas.microsoft.com/office/powerpoint/2010/main" val="2681710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D958596-CB7F-4EB1-A807-3A7ECB1657A2}" type="datetimeFigureOut">
              <a:rPr lang="en-US" smtClean="0"/>
              <a:t>8/30/2016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7352838-DC87-4D79-9B37-72095A713296}" type="slidenum">
              <a:rPr lang="en-US" smtClean="0"/>
              <a:t>‹#›</a:t>
            </a:fld>
            <a:endParaRPr lang="en-US"/>
          </a:p>
        </p:txBody>
      </p:sp>
    </p:spTree>
    <p:extLst>
      <p:ext uri="{BB962C8B-B14F-4D97-AF65-F5344CB8AC3E}">
        <p14:creationId xmlns:p14="http://schemas.microsoft.com/office/powerpoint/2010/main" val="2536713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D958596-CB7F-4EB1-A807-3A7ECB1657A2}" type="datetimeFigureOut">
              <a:rPr lang="en-US" smtClean="0"/>
              <a:t>8/30/2016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7352838-DC87-4D79-9B37-72095A713296}" type="slidenum">
              <a:rPr lang="en-US" smtClean="0"/>
              <a:t>‹#›</a:t>
            </a:fld>
            <a:endParaRPr lang="en-US"/>
          </a:p>
        </p:txBody>
      </p:sp>
    </p:spTree>
    <p:extLst>
      <p:ext uri="{BB962C8B-B14F-4D97-AF65-F5344CB8AC3E}">
        <p14:creationId xmlns:p14="http://schemas.microsoft.com/office/powerpoint/2010/main" val="26053603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958596-CB7F-4EB1-A807-3A7ECB1657A2}" type="datetimeFigureOut">
              <a:rPr lang="en-US" smtClean="0"/>
              <a:t>8/30/2016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7352838-DC87-4D79-9B37-72095A713296}" type="slidenum">
              <a:rPr lang="en-US" smtClean="0"/>
              <a:t>‹#›</a:t>
            </a:fld>
            <a:endParaRPr lang="en-US"/>
          </a:p>
        </p:txBody>
      </p:sp>
    </p:spTree>
    <p:extLst>
      <p:ext uri="{BB962C8B-B14F-4D97-AF65-F5344CB8AC3E}">
        <p14:creationId xmlns:p14="http://schemas.microsoft.com/office/powerpoint/2010/main" val="33189557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D958596-CB7F-4EB1-A807-3A7ECB1657A2}" type="datetimeFigureOut">
              <a:rPr lang="en-US" smtClean="0"/>
              <a:t>8/30/2016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352838-DC87-4D79-9B37-72095A713296}" type="slidenum">
              <a:rPr lang="en-US" smtClean="0"/>
              <a:t>‹#›</a:t>
            </a:fld>
            <a:endParaRPr lang="en-US"/>
          </a:p>
        </p:txBody>
      </p:sp>
    </p:spTree>
    <p:extLst>
      <p:ext uri="{BB962C8B-B14F-4D97-AF65-F5344CB8AC3E}">
        <p14:creationId xmlns:p14="http://schemas.microsoft.com/office/powerpoint/2010/main" val="27552696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D958596-CB7F-4EB1-A807-3A7ECB1657A2}" type="datetimeFigureOut">
              <a:rPr lang="en-US" smtClean="0"/>
              <a:t>8/30/2016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352838-DC87-4D79-9B37-72095A713296}" type="slidenum">
              <a:rPr lang="en-US" smtClean="0"/>
              <a:t>‹#›</a:t>
            </a:fld>
            <a:endParaRPr lang="en-US"/>
          </a:p>
        </p:txBody>
      </p:sp>
    </p:spTree>
    <p:extLst>
      <p:ext uri="{BB962C8B-B14F-4D97-AF65-F5344CB8AC3E}">
        <p14:creationId xmlns:p14="http://schemas.microsoft.com/office/powerpoint/2010/main" val="41623413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958596-CB7F-4EB1-A807-3A7ECB1657A2}" type="datetimeFigureOut">
              <a:rPr lang="en-US" smtClean="0"/>
              <a:t>8/30/2016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352838-DC87-4D79-9B37-72095A713296}" type="slidenum">
              <a:rPr lang="en-US" smtClean="0"/>
              <a:t>‹#›</a:t>
            </a:fld>
            <a:endParaRPr lang="en-US"/>
          </a:p>
        </p:txBody>
      </p:sp>
    </p:spTree>
    <p:extLst>
      <p:ext uri="{BB962C8B-B14F-4D97-AF65-F5344CB8AC3E}">
        <p14:creationId xmlns:p14="http://schemas.microsoft.com/office/powerpoint/2010/main" val="28491795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14.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11.jpg"/><Relationship Id="rId3" Type="http://schemas.openxmlformats.org/officeDocument/2006/relationships/image" Target="../media/image7.png"/><Relationship Id="rId7" Type="http://schemas.microsoft.com/office/2007/relationships/hdphoto" Target="../media/hdphoto1.wdp"/><Relationship Id="rId2" Type="http://schemas.openxmlformats.org/officeDocument/2006/relationships/image" Target="../media/image6.gif"/><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GIF"/><Relationship Id="rId4" Type="http://schemas.openxmlformats.org/officeDocument/2006/relationships/image" Target="../media/image8.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654519" y="1049592"/>
            <a:ext cx="6760129" cy="2921243"/>
          </a:xfrm>
          <a:prstGeom prst="rect">
            <a:avLst/>
          </a:prstGeom>
        </p:spPr>
      </p:pic>
      <p:sp>
        <p:nvSpPr>
          <p:cNvPr id="5" name="TextBox 4"/>
          <p:cNvSpPr txBox="1"/>
          <p:nvPr/>
        </p:nvSpPr>
        <p:spPr>
          <a:xfrm>
            <a:off x="2305050" y="4572000"/>
            <a:ext cx="7572375" cy="738664"/>
          </a:xfrm>
          <a:prstGeom prst="rect">
            <a:avLst/>
          </a:prstGeom>
          <a:noFill/>
        </p:spPr>
        <p:txBody>
          <a:bodyPr wrap="square" rtlCol="0">
            <a:spAutoFit/>
          </a:bodyPr>
          <a:lstStyle/>
          <a:p>
            <a:pPr algn="ctr"/>
            <a:r>
              <a:rPr lang="en-US" sz="2400" dirty="0"/>
              <a:t>Report to Community</a:t>
            </a:r>
          </a:p>
          <a:p>
            <a:pPr algn="ctr"/>
            <a:r>
              <a:rPr lang="en-US" dirty="0"/>
              <a:t>August 31, 2016</a:t>
            </a:r>
          </a:p>
        </p:txBody>
      </p:sp>
    </p:spTree>
    <p:extLst>
      <p:ext uri="{BB962C8B-B14F-4D97-AF65-F5344CB8AC3E}">
        <p14:creationId xmlns:p14="http://schemas.microsoft.com/office/powerpoint/2010/main" val="13755189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4245" y="52387"/>
            <a:ext cx="10515600" cy="1325563"/>
          </a:xfrm>
        </p:spPr>
        <p:txBody>
          <a:bodyPr/>
          <a:lstStyle/>
          <a:p>
            <a:r>
              <a:rPr lang="en-US" dirty="0"/>
              <a:t>DSRIP Revenue to date</a:t>
            </a:r>
          </a:p>
        </p:txBody>
      </p:sp>
      <p:sp>
        <p:nvSpPr>
          <p:cNvPr id="3" name="Content Placeholder 2"/>
          <p:cNvSpPr>
            <a:spLocks noGrp="1"/>
          </p:cNvSpPr>
          <p:nvPr>
            <p:ph idx="1"/>
          </p:nvPr>
        </p:nvSpPr>
        <p:spPr>
          <a:xfrm>
            <a:off x="365760" y="1149531"/>
            <a:ext cx="11586484" cy="4773225"/>
          </a:xfrm>
        </p:spPr>
        <p:txBody>
          <a:bodyPr>
            <a:normAutofit/>
          </a:bodyPr>
          <a:lstStyle/>
          <a:p>
            <a:r>
              <a:rPr lang="en-US" dirty="0"/>
              <a:t>As of end of DY1 CPWNY had the potential to earn $11,642,656, it was awarded 99.2% of the available payments ($11,555,093) from New York State in DY1.*</a:t>
            </a:r>
          </a:p>
          <a:p>
            <a:endParaRPr lang="en-US" sz="800" dirty="0"/>
          </a:p>
          <a:p>
            <a:r>
              <a:rPr lang="en-US" dirty="0"/>
              <a:t>PPS budget model linked to outcomes measurement and attribution</a:t>
            </a:r>
          </a:p>
          <a:p>
            <a:pPr lvl="1"/>
            <a:r>
              <a:rPr lang="en-US" dirty="0"/>
              <a:t>Initiatives and projects with the highest effect on measurement year outcomes (e.g. HEDIS outcomes, project outcomes) and the potential to reach the most patients in our attribution receive the highest budget allocation.</a:t>
            </a:r>
          </a:p>
          <a:p>
            <a:pPr lvl="1"/>
            <a:endParaRPr lang="en-US" sz="800" dirty="0"/>
          </a:p>
          <a:p>
            <a:r>
              <a:rPr lang="en-US" dirty="0"/>
              <a:t>Once contracts executed with community partners, funds flow immediately based on expenses incurred and reported.</a:t>
            </a:r>
          </a:p>
          <a:p>
            <a:pPr marL="0" indent="0">
              <a:buNone/>
            </a:pPr>
            <a:endParaRPr lang="en-US" dirty="0"/>
          </a:p>
        </p:txBody>
      </p:sp>
      <p:sp>
        <p:nvSpPr>
          <p:cNvPr id="4" name="TextBox 3"/>
          <p:cNvSpPr txBox="1"/>
          <p:nvPr/>
        </p:nvSpPr>
        <p:spPr>
          <a:xfrm>
            <a:off x="3036843" y="5661147"/>
            <a:ext cx="8915401" cy="276999"/>
          </a:xfrm>
          <a:prstGeom prst="rect">
            <a:avLst/>
          </a:prstGeom>
          <a:noFill/>
        </p:spPr>
        <p:txBody>
          <a:bodyPr wrap="square" rtlCol="0">
            <a:spAutoFit/>
          </a:bodyPr>
          <a:lstStyle/>
          <a:p>
            <a:pPr algn="r"/>
            <a:r>
              <a:rPr lang="en-US" sz="1200" i="1" dirty="0"/>
              <a:t>*All equity program payments are assumed amounts from MCOs until actually received</a:t>
            </a:r>
          </a:p>
        </p:txBody>
      </p:sp>
    </p:spTree>
    <p:extLst>
      <p:ext uri="{BB962C8B-B14F-4D97-AF65-F5344CB8AC3E}">
        <p14:creationId xmlns:p14="http://schemas.microsoft.com/office/powerpoint/2010/main" val="38346723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7000"/>
            <a:ext cx="10515600" cy="762000"/>
          </a:xfrm>
        </p:spPr>
        <p:txBody>
          <a:bodyPr>
            <a:normAutofit/>
          </a:bodyPr>
          <a:lstStyle/>
          <a:p>
            <a:r>
              <a:rPr lang="en-US" dirty="0"/>
              <a:t>Distributed Revenue by Project DY1 Q4  </a:t>
            </a:r>
          </a:p>
        </p:txBody>
      </p:sp>
      <p:pic>
        <p:nvPicPr>
          <p:cNvPr id="3" name="Picture 2"/>
          <p:cNvPicPr>
            <a:picLocks noChangeAspect="1"/>
          </p:cNvPicPr>
          <p:nvPr/>
        </p:nvPicPr>
        <p:blipFill>
          <a:blip r:embed="rId2"/>
          <a:stretch>
            <a:fillRect/>
          </a:stretch>
        </p:blipFill>
        <p:spPr>
          <a:xfrm>
            <a:off x="838200" y="1028701"/>
            <a:ext cx="10515600" cy="5057412"/>
          </a:xfrm>
          <a:prstGeom prst="rect">
            <a:avLst/>
          </a:prstGeom>
        </p:spPr>
      </p:pic>
    </p:spTree>
    <p:extLst>
      <p:ext uri="{BB962C8B-B14F-4D97-AF65-F5344CB8AC3E}">
        <p14:creationId xmlns:p14="http://schemas.microsoft.com/office/powerpoint/2010/main" val="15172446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762000"/>
          </a:xfrm>
        </p:spPr>
        <p:txBody>
          <a:bodyPr/>
          <a:lstStyle/>
          <a:p>
            <a:r>
              <a:rPr lang="en-US" dirty="0"/>
              <a:t>Distributed Revenue by Partner Type DY1 Q4  </a:t>
            </a:r>
          </a:p>
        </p:txBody>
      </p:sp>
      <p:pic>
        <p:nvPicPr>
          <p:cNvPr id="6" name="Picture 5"/>
          <p:cNvPicPr>
            <a:picLocks noChangeAspect="1"/>
          </p:cNvPicPr>
          <p:nvPr/>
        </p:nvPicPr>
        <p:blipFill>
          <a:blip r:embed="rId2"/>
          <a:stretch>
            <a:fillRect/>
          </a:stretch>
        </p:blipFill>
        <p:spPr>
          <a:xfrm>
            <a:off x="838200" y="762002"/>
            <a:ext cx="9919362" cy="4949762"/>
          </a:xfrm>
          <a:prstGeom prst="rect">
            <a:avLst/>
          </a:prstGeom>
        </p:spPr>
      </p:pic>
      <p:sp>
        <p:nvSpPr>
          <p:cNvPr id="3" name="TextBox 2"/>
          <p:cNvSpPr txBox="1"/>
          <p:nvPr/>
        </p:nvSpPr>
        <p:spPr>
          <a:xfrm>
            <a:off x="838200" y="5711764"/>
            <a:ext cx="9588500" cy="400110"/>
          </a:xfrm>
          <a:prstGeom prst="rect">
            <a:avLst/>
          </a:prstGeom>
          <a:noFill/>
        </p:spPr>
        <p:txBody>
          <a:bodyPr wrap="square" rtlCol="0">
            <a:spAutoFit/>
          </a:bodyPr>
          <a:lstStyle/>
          <a:p>
            <a:r>
              <a:rPr lang="en-US" sz="2000" dirty="0"/>
              <a:t>Administrative Cost is estimated at 21% in DY1 and 18% in DY2 through DY5.</a:t>
            </a:r>
          </a:p>
        </p:txBody>
      </p:sp>
    </p:spTree>
    <p:extLst>
      <p:ext uri="{BB962C8B-B14F-4D97-AF65-F5344CB8AC3E}">
        <p14:creationId xmlns:p14="http://schemas.microsoft.com/office/powerpoint/2010/main" val="10252055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2439" y="286748"/>
            <a:ext cx="10696303" cy="1594304"/>
          </a:xfrm>
        </p:spPr>
        <p:txBody>
          <a:bodyPr/>
          <a:lstStyle/>
          <a:p>
            <a:r>
              <a:rPr lang="en-US" dirty="0"/>
              <a:t>Missed Revenue: </a:t>
            </a:r>
            <a:br>
              <a:rPr lang="en-US" dirty="0"/>
            </a:br>
            <a:r>
              <a:rPr lang="en-US" sz="3200" b="1" i="1" dirty="0"/>
              <a:t>Opportunities for Improvement</a:t>
            </a:r>
            <a:endParaRPr lang="en-US" sz="2400" b="1" i="1" dirty="0"/>
          </a:p>
        </p:txBody>
      </p:sp>
      <p:sp>
        <p:nvSpPr>
          <p:cNvPr id="3" name="Content Placeholder 2"/>
          <p:cNvSpPr>
            <a:spLocks noGrp="1"/>
          </p:cNvSpPr>
          <p:nvPr>
            <p:ph idx="1"/>
          </p:nvPr>
        </p:nvSpPr>
        <p:spPr>
          <a:xfrm>
            <a:off x="629193" y="2584089"/>
            <a:ext cx="10539549" cy="2967626"/>
          </a:xfrm>
        </p:spPr>
        <p:txBody>
          <a:bodyPr/>
          <a:lstStyle/>
          <a:p>
            <a:pPr marL="0" indent="0">
              <a:buNone/>
            </a:pPr>
            <a:r>
              <a:rPr lang="en-US" dirty="0"/>
              <a:t>Missed patient engagement targets</a:t>
            </a:r>
          </a:p>
          <a:p>
            <a:pPr marL="457200" lvl="1" indent="0">
              <a:buNone/>
            </a:pPr>
            <a:endParaRPr lang="en-US" dirty="0"/>
          </a:p>
          <a:p>
            <a:pPr lvl="1"/>
            <a:r>
              <a:rPr lang="en-US" dirty="0"/>
              <a:t>ED Triage, 2bii</a:t>
            </a:r>
          </a:p>
          <a:p>
            <a:pPr lvl="1"/>
            <a:r>
              <a:rPr lang="en-US" dirty="0"/>
              <a:t>Telemedicine, 2cii</a:t>
            </a:r>
          </a:p>
          <a:p>
            <a:pPr lvl="1"/>
            <a:r>
              <a:rPr lang="en-US" dirty="0"/>
              <a:t>Palliative Care Integration in Primary Care, 3gi</a:t>
            </a:r>
          </a:p>
        </p:txBody>
      </p:sp>
      <p:pic>
        <p:nvPicPr>
          <p:cNvPr id="4" name="Picture 3" descr="S:\CIPA\PowerPoint\ZCMP_PPTemplate\Magic_Ba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81803"/>
            <a:ext cx="12192000" cy="7686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50076" y="6174164"/>
            <a:ext cx="592139" cy="609600"/>
          </a:xfrm>
          <a:prstGeom prst="rect">
            <a:avLst/>
          </a:prstGeom>
          <a:solidFill>
            <a:schemeClr val="accent1"/>
          </a:solidFill>
          <a:ln>
            <a:solidFill>
              <a:schemeClr val="accent1"/>
            </a:solidFill>
          </a:ln>
        </p:spPr>
      </p:pic>
      <p:sp>
        <p:nvSpPr>
          <p:cNvPr id="6" name="TextBox 5"/>
          <p:cNvSpPr txBox="1"/>
          <p:nvPr/>
        </p:nvSpPr>
        <p:spPr>
          <a:xfrm>
            <a:off x="8942214" y="6309687"/>
            <a:ext cx="3429000" cy="338554"/>
          </a:xfrm>
          <a:prstGeom prst="rect">
            <a:avLst/>
          </a:prstGeom>
          <a:noFill/>
        </p:spPr>
        <p:txBody>
          <a:bodyPr>
            <a:spAutoFit/>
          </a:bodyPr>
          <a:lstStyle/>
          <a:p>
            <a:pPr>
              <a:defRPr/>
            </a:pPr>
            <a:r>
              <a:rPr lang="en-US" sz="1600" b="1" dirty="0">
                <a:solidFill>
                  <a:prstClr val="white"/>
                </a:solidFill>
                <a:latin typeface="Garamond" pitchFamily="18" charset="0"/>
                <a:cs typeface="Arial" panose="020B0604020202020204" pitchFamily="34" charset="0"/>
              </a:rPr>
              <a:t>Community Partners of WNY PPS</a:t>
            </a:r>
          </a:p>
        </p:txBody>
      </p:sp>
      <p:pic>
        <p:nvPicPr>
          <p:cNvPr id="5122" name="Picture 2" descr="fail to achieve goal, fail to achieve target"/>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498460" y="670440"/>
            <a:ext cx="3398140" cy="26922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520116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13495"/>
            <a:ext cx="10515600" cy="1267732"/>
          </a:xfrm>
        </p:spPr>
        <p:txBody>
          <a:bodyPr/>
          <a:lstStyle/>
          <a:p>
            <a:r>
              <a:rPr lang="en-US" dirty="0"/>
              <a:t>Patient engagement: ED triage</a:t>
            </a:r>
          </a:p>
        </p:txBody>
      </p:sp>
      <p:sp>
        <p:nvSpPr>
          <p:cNvPr id="3" name="Content Placeholder 2"/>
          <p:cNvSpPr>
            <a:spLocks noGrp="1"/>
          </p:cNvSpPr>
          <p:nvPr>
            <p:ph idx="1"/>
          </p:nvPr>
        </p:nvSpPr>
        <p:spPr>
          <a:xfrm>
            <a:off x="537754" y="1267732"/>
            <a:ext cx="11480075" cy="4706348"/>
          </a:xfrm>
        </p:spPr>
        <p:txBody>
          <a:bodyPr>
            <a:normAutofit fontScale="92500" lnSpcReduction="10000"/>
          </a:bodyPr>
          <a:lstStyle/>
          <a:p>
            <a:r>
              <a:rPr lang="en-US" dirty="0"/>
              <a:t>Evolving definition of engagement was a challenge for this project</a:t>
            </a:r>
          </a:p>
          <a:p>
            <a:endParaRPr lang="en-US" sz="900" dirty="0"/>
          </a:p>
          <a:p>
            <a:r>
              <a:rPr lang="en-US" dirty="0"/>
              <a:t>Targets for this project developed with health home referrals in mind</a:t>
            </a:r>
          </a:p>
          <a:p>
            <a:endParaRPr lang="en-US" sz="900" dirty="0"/>
          </a:p>
          <a:p>
            <a:r>
              <a:rPr lang="en-US" dirty="0"/>
              <a:t>Definition became more focused on Care Management and Primary Care follow-up appointment</a:t>
            </a:r>
          </a:p>
          <a:p>
            <a:endParaRPr lang="en-US" sz="900" dirty="0"/>
          </a:p>
          <a:p>
            <a:r>
              <a:rPr lang="en-US" dirty="0"/>
              <a:t>Crimson Care Management module workflow tool to be used for connecting patients to services</a:t>
            </a:r>
          </a:p>
          <a:p>
            <a:pPr lvl="1"/>
            <a:r>
              <a:rPr lang="en-US" dirty="0"/>
              <a:t>Assist patient in finding a PCP</a:t>
            </a:r>
          </a:p>
          <a:p>
            <a:pPr lvl="1"/>
            <a:r>
              <a:rPr lang="en-US" dirty="0"/>
              <a:t>Focus on follow-up with assigned Health Home (a recruitment to HH)</a:t>
            </a:r>
          </a:p>
          <a:p>
            <a:pPr lvl="1"/>
            <a:r>
              <a:rPr lang="en-US" dirty="0"/>
              <a:t>Address social determinates of health via social work and potential CHW interventions</a:t>
            </a:r>
          </a:p>
          <a:p>
            <a:pPr lvl="1"/>
            <a:r>
              <a:rPr lang="en-US" dirty="0"/>
              <a:t>Collect data on high ED utilizers to inform future primary care initiatives and interventions</a:t>
            </a:r>
          </a:p>
        </p:txBody>
      </p:sp>
      <p:pic>
        <p:nvPicPr>
          <p:cNvPr id="4" name="Picture 3"/>
          <p:cNvPicPr>
            <a:picLocks noChangeAspect="1"/>
          </p:cNvPicPr>
          <p:nvPr/>
        </p:nvPicPr>
        <p:blipFill>
          <a:blip r:embed="rId2">
            <a:extLst>
              <a:ext uri="{BEBA8EAE-BF5A-486C-A8C5-ECC9F3942E4B}">
                <a14:imgProps xmlns:a14="http://schemas.microsoft.com/office/drawing/2010/main">
                  <a14:imgLayer r:embed="rId3">
                    <a14:imgEffect>
                      <a14:backgroundRemoval t="0" b="100000" l="0" r="100000">
                        <a14:foregroundMark x1="28444" y1="35556" x2="28444" y2="35556"/>
                        <a14:foregroundMark x1="18667" y1="63111" x2="18667" y2="63111"/>
                        <a14:foregroundMark x1="20444" y1="50222" x2="20444" y2="50222"/>
                        <a14:foregroundMark x1="48000" y1="57333" x2="48000" y2="57333"/>
                        <a14:foregroundMark x1="52889" y1="20889" x2="52889" y2="20889"/>
                        <a14:foregroundMark x1="74222" y1="38667" x2="74222" y2="38667"/>
                        <a14:foregroundMark x1="79111" y1="64889" x2="79111" y2="64889"/>
                        <a14:foregroundMark x1="93778" y1="62222" x2="93778" y2="62222"/>
                        <a14:foregroundMark x1="91111" y1="41778" x2="91111" y2="41778"/>
                        <a14:foregroundMark x1="76444" y1="32000" x2="76444" y2="32000"/>
                        <a14:foregroundMark x1="9778" y1="38667" x2="9778" y2="38667"/>
                        <a14:foregroundMark x1="6667" y1="58222" x2="6667" y2="58222"/>
                      </a14:backgroundRemoval>
                    </a14:imgEffect>
                  </a14:imgLayer>
                </a14:imgProps>
              </a:ext>
              <a:ext uri="{28A0092B-C50C-407E-A947-70E740481C1C}">
                <a14:useLocalDpi xmlns:a14="http://schemas.microsoft.com/office/drawing/2010/main" val="0"/>
              </a:ext>
            </a:extLst>
          </a:blip>
          <a:stretch>
            <a:fillRect/>
          </a:stretch>
        </p:blipFill>
        <p:spPr>
          <a:xfrm>
            <a:off x="404746" y="157402"/>
            <a:ext cx="979918" cy="979918"/>
          </a:xfrm>
          <a:prstGeom prst="rect">
            <a:avLst/>
          </a:prstGeom>
        </p:spPr>
      </p:pic>
    </p:spTree>
    <p:extLst>
      <p:ext uri="{BB962C8B-B14F-4D97-AF65-F5344CB8AC3E}">
        <p14:creationId xmlns:p14="http://schemas.microsoft.com/office/powerpoint/2010/main" val="39679320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8354" y="65962"/>
            <a:ext cx="10515600" cy="1325563"/>
          </a:xfrm>
        </p:spPr>
        <p:txBody>
          <a:bodyPr/>
          <a:lstStyle/>
          <a:p>
            <a:r>
              <a:rPr lang="en-US" dirty="0"/>
              <a:t>Patient engagement: Telemedicine</a:t>
            </a:r>
          </a:p>
        </p:txBody>
      </p:sp>
      <p:sp>
        <p:nvSpPr>
          <p:cNvPr id="3" name="Content Placeholder 2"/>
          <p:cNvSpPr>
            <a:spLocks noGrp="1"/>
          </p:cNvSpPr>
          <p:nvPr>
            <p:ph idx="1"/>
          </p:nvPr>
        </p:nvSpPr>
        <p:spPr>
          <a:xfrm>
            <a:off x="537754" y="1250859"/>
            <a:ext cx="11506200" cy="4653551"/>
          </a:xfrm>
        </p:spPr>
        <p:txBody>
          <a:bodyPr/>
          <a:lstStyle/>
          <a:p>
            <a:r>
              <a:rPr lang="en-US" dirty="0"/>
              <a:t>Specialists on Call</a:t>
            </a:r>
          </a:p>
          <a:p>
            <a:pPr lvl="1"/>
            <a:r>
              <a:rPr lang="en-US" dirty="0"/>
              <a:t>Outsourced solution for Neurology critical care consults</a:t>
            </a:r>
          </a:p>
          <a:p>
            <a:pPr lvl="1"/>
            <a:r>
              <a:rPr lang="en-US" dirty="0"/>
              <a:t>Challenges with credentialing; time intensive</a:t>
            </a:r>
          </a:p>
          <a:p>
            <a:pPr lvl="1"/>
            <a:endParaRPr lang="en-US" sz="800" dirty="0"/>
          </a:p>
          <a:p>
            <a:r>
              <a:rPr lang="en-US" dirty="0"/>
              <a:t>Maternal Fetal Medicine (MFM) </a:t>
            </a:r>
          </a:p>
          <a:p>
            <a:pPr lvl="1"/>
            <a:r>
              <a:rPr lang="en-US" dirty="0"/>
              <a:t>Potential to see a larger volume of patients than outsourced solution</a:t>
            </a:r>
          </a:p>
          <a:p>
            <a:pPr lvl="1"/>
            <a:endParaRPr lang="en-US" sz="800" dirty="0"/>
          </a:p>
          <a:p>
            <a:r>
              <a:rPr lang="en-US" dirty="0"/>
              <a:t>Other initiatives for targeted populations</a:t>
            </a:r>
          </a:p>
          <a:p>
            <a:pPr lvl="1"/>
            <a:r>
              <a:rPr lang="en-US" dirty="0"/>
              <a:t>Triage assessment for developmentally disabled population prior to ED visit</a:t>
            </a:r>
          </a:p>
        </p:txBody>
      </p:sp>
      <p:pic>
        <p:nvPicPr>
          <p:cNvPr id="4" name="Picture 3"/>
          <p:cNvPicPr>
            <a:picLocks noChangeAspect="1"/>
          </p:cNvPicPr>
          <p:nvPr/>
        </p:nvPicPr>
        <p:blipFill>
          <a:blip r:embed="rId2">
            <a:extLst>
              <a:ext uri="{BEBA8EAE-BF5A-486C-A8C5-ECC9F3942E4B}">
                <a14:imgProps xmlns:a14="http://schemas.microsoft.com/office/drawing/2010/main">
                  <a14:imgLayer r:embed="rId3">
                    <a14:imgEffect>
                      <a14:backgroundRemoval t="0" b="100000" l="0" r="100000">
                        <a14:foregroundMark x1="28444" y1="35556" x2="28444" y2="35556"/>
                        <a14:foregroundMark x1="18667" y1="63111" x2="18667" y2="63111"/>
                        <a14:foregroundMark x1="20444" y1="50222" x2="20444" y2="50222"/>
                        <a14:foregroundMark x1="48000" y1="57333" x2="48000" y2="57333"/>
                        <a14:foregroundMark x1="52889" y1="20889" x2="52889" y2="20889"/>
                        <a14:foregroundMark x1="74222" y1="38667" x2="74222" y2="38667"/>
                        <a14:foregroundMark x1="79111" y1="64889" x2="79111" y2="64889"/>
                        <a14:foregroundMark x1="93778" y1="62222" x2="93778" y2="62222"/>
                        <a14:foregroundMark x1="91111" y1="41778" x2="91111" y2="41778"/>
                        <a14:foregroundMark x1="76444" y1="32000" x2="76444" y2="32000"/>
                        <a14:foregroundMark x1="9778" y1="38667" x2="9778" y2="38667"/>
                        <a14:foregroundMark x1="6667" y1="58222" x2="6667" y2="58222"/>
                      </a14:backgroundRemoval>
                    </a14:imgEffect>
                  </a14:imgLayer>
                </a14:imgProps>
              </a:ext>
              <a:ext uri="{28A0092B-C50C-407E-A947-70E740481C1C}">
                <a14:useLocalDpi xmlns:a14="http://schemas.microsoft.com/office/drawing/2010/main" val="0"/>
              </a:ext>
            </a:extLst>
          </a:blip>
          <a:stretch>
            <a:fillRect/>
          </a:stretch>
        </p:blipFill>
        <p:spPr>
          <a:xfrm>
            <a:off x="404746" y="157402"/>
            <a:ext cx="979918" cy="979918"/>
          </a:xfrm>
          <a:prstGeom prst="rect">
            <a:avLst/>
          </a:prstGeom>
        </p:spPr>
      </p:pic>
    </p:spTree>
    <p:extLst>
      <p:ext uri="{BB962C8B-B14F-4D97-AF65-F5344CB8AC3E}">
        <p14:creationId xmlns:p14="http://schemas.microsoft.com/office/powerpoint/2010/main" val="26990241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157402"/>
            <a:ext cx="10515600" cy="1325563"/>
          </a:xfrm>
        </p:spPr>
        <p:txBody>
          <a:bodyPr/>
          <a:lstStyle/>
          <a:p>
            <a:r>
              <a:rPr lang="en-US" dirty="0"/>
              <a:t>Patient engagement: </a:t>
            </a:r>
            <a:br>
              <a:rPr lang="en-US" dirty="0"/>
            </a:br>
            <a:r>
              <a:rPr lang="en-US" dirty="0"/>
              <a:t>Palliative Care Integration in Primary Care</a:t>
            </a:r>
          </a:p>
        </p:txBody>
      </p:sp>
      <p:sp>
        <p:nvSpPr>
          <p:cNvPr id="3" name="Content Placeholder 2"/>
          <p:cNvSpPr>
            <a:spLocks noGrp="1"/>
          </p:cNvSpPr>
          <p:nvPr>
            <p:ph idx="1"/>
          </p:nvPr>
        </p:nvSpPr>
        <p:spPr>
          <a:xfrm>
            <a:off x="156551" y="1691971"/>
            <a:ext cx="11787254" cy="4173252"/>
          </a:xfrm>
        </p:spPr>
        <p:txBody>
          <a:bodyPr>
            <a:normAutofit/>
          </a:bodyPr>
          <a:lstStyle/>
          <a:p>
            <a:r>
              <a:rPr lang="en-US" sz="2000" dirty="0"/>
              <a:t>Project teams experience increased referral volume when staff is present at designated primary care sites. With a noticeable difference in referral volumes, teams create weekly embedding schedules at high volume practices.</a:t>
            </a:r>
          </a:p>
          <a:p>
            <a:pPr marL="0" indent="0">
              <a:buNone/>
            </a:pPr>
            <a:r>
              <a:rPr lang="en-US" sz="800" dirty="0"/>
              <a:t> </a:t>
            </a:r>
          </a:p>
          <a:p>
            <a:r>
              <a:rPr lang="en-US" sz="2000" dirty="0"/>
              <a:t>Hospice Buffalo developed and piloted a tool for </a:t>
            </a:r>
            <a:r>
              <a:rPr lang="en-US" sz="2000" dirty="0" err="1"/>
              <a:t>Medent</a:t>
            </a:r>
            <a:r>
              <a:rPr lang="en-US" sz="2000" dirty="0"/>
              <a:t> EMRs to identify patients appropriate for palliative care services.  This will allow PCPs to begin palliative care conversations at upcoming visit.</a:t>
            </a:r>
          </a:p>
          <a:p>
            <a:endParaRPr lang="en-US" sz="800" dirty="0"/>
          </a:p>
          <a:p>
            <a:r>
              <a:rPr lang="en-US" sz="2000" dirty="0"/>
              <a:t>CPWNY project team reached out to fellow PPSs to share best practice. (i.e. tracking palliative care services by PCP staff) Goal is to develop report with key practices, including but not limited to: </a:t>
            </a:r>
          </a:p>
          <a:p>
            <a:pPr lvl="1"/>
            <a:r>
              <a:rPr lang="en-US" sz="1800" dirty="0"/>
              <a:t>symptom management</a:t>
            </a:r>
          </a:p>
          <a:p>
            <a:pPr lvl="1"/>
            <a:r>
              <a:rPr lang="en-US" sz="1800" dirty="0"/>
              <a:t>advanced care planning</a:t>
            </a:r>
          </a:p>
          <a:p>
            <a:pPr lvl="1"/>
            <a:r>
              <a:rPr lang="en-US" sz="1800" dirty="0"/>
              <a:t>completion of a MOLST form</a:t>
            </a:r>
          </a:p>
          <a:p>
            <a:pPr lvl="1"/>
            <a:r>
              <a:rPr lang="en-US" sz="1800" dirty="0"/>
              <a:t>Improved coordination with Hospice/palliative care staff</a:t>
            </a:r>
            <a:endParaRPr lang="en-US" sz="2000" dirty="0"/>
          </a:p>
        </p:txBody>
      </p:sp>
      <p:pic>
        <p:nvPicPr>
          <p:cNvPr id="4" name="Picture 3"/>
          <p:cNvPicPr>
            <a:picLocks noChangeAspect="1"/>
          </p:cNvPicPr>
          <p:nvPr/>
        </p:nvPicPr>
        <p:blipFill>
          <a:blip r:embed="rId2">
            <a:extLst>
              <a:ext uri="{BEBA8EAE-BF5A-486C-A8C5-ECC9F3942E4B}">
                <a14:imgProps xmlns:a14="http://schemas.microsoft.com/office/drawing/2010/main">
                  <a14:imgLayer r:embed="rId3">
                    <a14:imgEffect>
                      <a14:backgroundRemoval t="0" b="100000" l="0" r="100000">
                        <a14:foregroundMark x1="28444" y1="35556" x2="28444" y2="35556"/>
                        <a14:foregroundMark x1="18667" y1="63111" x2="18667" y2="63111"/>
                        <a14:foregroundMark x1="20444" y1="50222" x2="20444" y2="50222"/>
                        <a14:foregroundMark x1="48000" y1="57333" x2="48000" y2="57333"/>
                        <a14:foregroundMark x1="52889" y1="20889" x2="52889" y2="20889"/>
                        <a14:foregroundMark x1="74222" y1="38667" x2="74222" y2="38667"/>
                        <a14:foregroundMark x1="79111" y1="64889" x2="79111" y2="64889"/>
                        <a14:foregroundMark x1="93778" y1="62222" x2="93778" y2="62222"/>
                        <a14:foregroundMark x1="91111" y1="41778" x2="91111" y2="41778"/>
                        <a14:foregroundMark x1="76444" y1="32000" x2="76444" y2="32000"/>
                        <a14:foregroundMark x1="9778" y1="38667" x2="9778" y2="38667"/>
                        <a14:foregroundMark x1="6667" y1="58222" x2="6667" y2="58222"/>
                      </a14:backgroundRemoval>
                    </a14:imgEffect>
                  </a14:imgLayer>
                </a14:imgProps>
              </a:ext>
              <a:ext uri="{28A0092B-C50C-407E-A947-70E740481C1C}">
                <a14:useLocalDpi xmlns:a14="http://schemas.microsoft.com/office/drawing/2010/main" val="0"/>
              </a:ext>
            </a:extLst>
          </a:blip>
          <a:stretch>
            <a:fillRect/>
          </a:stretch>
        </p:blipFill>
        <p:spPr>
          <a:xfrm>
            <a:off x="404746" y="157402"/>
            <a:ext cx="979918" cy="979918"/>
          </a:xfrm>
          <a:prstGeom prst="rect">
            <a:avLst/>
          </a:prstGeom>
        </p:spPr>
      </p:pic>
    </p:spTree>
    <p:extLst>
      <p:ext uri="{BB962C8B-B14F-4D97-AF65-F5344CB8AC3E}">
        <p14:creationId xmlns:p14="http://schemas.microsoft.com/office/powerpoint/2010/main" val="10817628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0672" y="1291743"/>
            <a:ext cx="11332025" cy="4349932"/>
          </a:xfrm>
        </p:spPr>
        <p:txBody>
          <a:bodyPr>
            <a:normAutofit/>
          </a:bodyPr>
          <a:lstStyle/>
          <a:p>
            <a:pPr marL="0" indent="0">
              <a:buNone/>
            </a:pPr>
            <a:r>
              <a:rPr lang="en-US" dirty="0"/>
              <a:t>Focus on community strengths!</a:t>
            </a:r>
          </a:p>
          <a:p>
            <a:pPr lvl="1"/>
            <a:r>
              <a:rPr lang="en-US" dirty="0"/>
              <a:t>Project leads are staff at contracted entities</a:t>
            </a:r>
          </a:p>
          <a:p>
            <a:pPr lvl="1"/>
            <a:r>
              <a:rPr lang="en-US" dirty="0"/>
              <a:t>Chautauqua County Dept. of Health key partner in project 3fi</a:t>
            </a:r>
          </a:p>
          <a:p>
            <a:pPr lvl="1"/>
            <a:r>
              <a:rPr lang="en-US" dirty="0"/>
              <a:t>Cultural Competency training assistance via Community Health Worker Network</a:t>
            </a:r>
          </a:p>
          <a:p>
            <a:endParaRPr lang="en-US" dirty="0"/>
          </a:p>
          <a:p>
            <a:pPr marL="0" indent="0">
              <a:buNone/>
            </a:pPr>
            <a:r>
              <a:rPr lang="en-US" dirty="0"/>
              <a:t>Create a structure that supports unplanned requests from the state</a:t>
            </a:r>
          </a:p>
          <a:p>
            <a:pPr lvl="1"/>
            <a:r>
              <a:rPr lang="en-US" dirty="0"/>
              <a:t>Mid-Point Assessment: 12 multi-page narratives, 360 Evaluations, on-site visits</a:t>
            </a:r>
          </a:p>
          <a:p>
            <a:pPr lvl="1"/>
            <a:r>
              <a:rPr lang="en-US" dirty="0"/>
              <a:t>Medical Records Review process requires network management support</a:t>
            </a:r>
          </a:p>
          <a:p>
            <a:pPr lvl="1"/>
            <a:r>
              <a:rPr lang="en-US" dirty="0"/>
              <a:t>Reporting tools changing every quarter and requesting additional detail</a:t>
            </a:r>
          </a:p>
        </p:txBody>
      </p:sp>
      <p:pic>
        <p:nvPicPr>
          <p:cNvPr id="6148" name="Picture 4" descr="http://www.northstargroupllc.com/wp-content/uploads/2016/02/Lessons-Learned-850x372.jpg"/>
          <p:cNvPicPr>
            <a:picLocks noChangeAspect="1" noChangeArrowheads="1"/>
          </p:cNvPicPr>
          <p:nvPr/>
        </p:nvPicPr>
        <p:blipFill rotWithShape="1">
          <a:blip r:embed="rId2">
            <a:extLst>
              <a:ext uri="{28A0092B-C50C-407E-A947-70E740481C1C}">
                <a14:useLocalDpi xmlns:a14="http://schemas.microsoft.com/office/drawing/2010/main" val="0"/>
              </a:ext>
            </a:extLst>
          </a:blip>
          <a:srcRect l="22046"/>
          <a:stretch/>
        </p:blipFill>
        <p:spPr bwMode="auto">
          <a:xfrm>
            <a:off x="8663099" y="332817"/>
            <a:ext cx="2862942" cy="16073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56095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4588" y="1136467"/>
            <a:ext cx="8458381" cy="4527733"/>
          </a:xfrm>
        </p:spPr>
        <p:txBody>
          <a:bodyPr/>
          <a:lstStyle/>
          <a:p>
            <a:pPr marL="0" indent="0">
              <a:buNone/>
            </a:pPr>
            <a:r>
              <a:rPr lang="en-US" dirty="0"/>
              <a:t>Be strategic in reporting to provider partners, focus on what is needed “right now”</a:t>
            </a:r>
          </a:p>
          <a:p>
            <a:pPr lvl="1"/>
            <a:r>
              <a:rPr lang="en-US" dirty="0"/>
              <a:t>communication fatigue </a:t>
            </a:r>
          </a:p>
          <a:p>
            <a:pPr lvl="1"/>
            <a:r>
              <a:rPr lang="en-US" dirty="0"/>
              <a:t>talk to providers via existing channels </a:t>
            </a:r>
          </a:p>
          <a:p>
            <a:pPr lvl="1"/>
            <a:r>
              <a:rPr lang="en-US" dirty="0"/>
              <a:t>rely on known team support and established committees</a:t>
            </a:r>
          </a:p>
          <a:p>
            <a:pPr lvl="1"/>
            <a:r>
              <a:rPr lang="en-US" dirty="0"/>
              <a:t>get to know the office managers</a:t>
            </a:r>
          </a:p>
          <a:p>
            <a:endParaRPr lang="en-US" dirty="0"/>
          </a:p>
          <a:p>
            <a:pPr marL="0" indent="0">
              <a:buNone/>
            </a:pPr>
            <a:r>
              <a:rPr lang="en-US" dirty="0"/>
              <a:t>Payment methods will change</a:t>
            </a:r>
          </a:p>
          <a:p>
            <a:pPr lvl="1"/>
            <a:r>
              <a:rPr lang="en-US" dirty="0"/>
              <a:t>Managing equity contracts and payer communication</a:t>
            </a:r>
          </a:p>
          <a:p>
            <a:pPr lvl="1"/>
            <a:r>
              <a:rPr lang="en-US" dirty="0"/>
              <a:t>Budget uncertainty</a:t>
            </a:r>
          </a:p>
        </p:txBody>
      </p:sp>
      <p:pic>
        <p:nvPicPr>
          <p:cNvPr id="4" name="Picture 4" descr="http://www.northstargroupllc.com/wp-content/uploads/2016/02/Lessons-Learned-850x372.jpg"/>
          <p:cNvPicPr>
            <a:picLocks noChangeAspect="1" noChangeArrowheads="1"/>
          </p:cNvPicPr>
          <p:nvPr/>
        </p:nvPicPr>
        <p:blipFill rotWithShape="1">
          <a:blip r:embed="rId2">
            <a:extLst>
              <a:ext uri="{28A0092B-C50C-407E-A947-70E740481C1C}">
                <a14:useLocalDpi xmlns:a14="http://schemas.microsoft.com/office/drawing/2010/main" val="0"/>
              </a:ext>
            </a:extLst>
          </a:blip>
          <a:srcRect l="22046"/>
          <a:stretch/>
        </p:blipFill>
        <p:spPr bwMode="auto">
          <a:xfrm>
            <a:off x="9032969" y="332817"/>
            <a:ext cx="2862942" cy="16073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80859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10210" y="1898877"/>
            <a:ext cx="8708390" cy="3447823"/>
          </a:xfrm>
        </p:spPr>
        <p:txBody>
          <a:bodyPr/>
          <a:lstStyle/>
          <a:p>
            <a:pPr marL="0" indent="0">
              <a:buNone/>
            </a:pPr>
            <a:r>
              <a:rPr lang="en-US" dirty="0"/>
              <a:t>For program design, prototype and pilot,  evaluate often and be flexible</a:t>
            </a:r>
          </a:p>
          <a:p>
            <a:pPr lvl="1"/>
            <a:r>
              <a:rPr lang="en-US" dirty="0"/>
              <a:t>New territory for PPS partners and NYS; learn from each other and try new things</a:t>
            </a:r>
          </a:p>
          <a:p>
            <a:pPr lvl="1"/>
            <a:r>
              <a:rPr lang="en-US" dirty="0"/>
              <a:t>Small teams can work in parallel to test multiple pilots</a:t>
            </a:r>
          </a:p>
          <a:p>
            <a:pPr marL="0" indent="0">
              <a:buNone/>
            </a:pPr>
            <a:endParaRPr lang="en-US" dirty="0"/>
          </a:p>
          <a:p>
            <a:endParaRPr lang="en-US" dirty="0"/>
          </a:p>
          <a:p>
            <a:endParaRPr lang="en-US" dirty="0"/>
          </a:p>
        </p:txBody>
      </p:sp>
      <p:pic>
        <p:nvPicPr>
          <p:cNvPr id="5" name="Picture 4" descr="http://www.northstargroupllc.com/wp-content/uploads/2016/02/Lessons-Learned-850x372.jpg"/>
          <p:cNvPicPr>
            <a:picLocks noChangeAspect="1" noChangeArrowheads="1"/>
          </p:cNvPicPr>
          <p:nvPr/>
        </p:nvPicPr>
        <p:blipFill rotWithShape="1">
          <a:blip r:embed="rId2">
            <a:extLst>
              <a:ext uri="{28A0092B-C50C-407E-A947-70E740481C1C}">
                <a14:useLocalDpi xmlns:a14="http://schemas.microsoft.com/office/drawing/2010/main" val="0"/>
              </a:ext>
            </a:extLst>
          </a:blip>
          <a:srcRect l="22046"/>
          <a:stretch/>
        </p:blipFill>
        <p:spPr bwMode="auto">
          <a:xfrm>
            <a:off x="8939893" y="291576"/>
            <a:ext cx="2862942" cy="16073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495055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2440" y="172696"/>
            <a:ext cx="3995057" cy="1093812"/>
          </a:xfrm>
        </p:spPr>
        <p:txBody>
          <a:bodyPr/>
          <a:lstStyle/>
          <a:p>
            <a:r>
              <a:rPr lang="en-US" dirty="0"/>
              <a:t>PPS Overview</a:t>
            </a:r>
          </a:p>
        </p:txBody>
      </p:sp>
      <p:sp>
        <p:nvSpPr>
          <p:cNvPr id="3" name="Content Placeholder 2"/>
          <p:cNvSpPr>
            <a:spLocks noGrp="1"/>
          </p:cNvSpPr>
          <p:nvPr>
            <p:ph idx="1"/>
          </p:nvPr>
        </p:nvSpPr>
        <p:spPr>
          <a:xfrm>
            <a:off x="576942" y="1283515"/>
            <a:ext cx="11062063" cy="4607833"/>
          </a:xfrm>
        </p:spPr>
        <p:txBody>
          <a:bodyPr>
            <a:normAutofit fontScale="92500" lnSpcReduction="10000"/>
          </a:bodyPr>
          <a:lstStyle/>
          <a:p>
            <a:r>
              <a:rPr lang="en-US" dirty="0"/>
              <a:t>Attribution: 81,000 patients</a:t>
            </a:r>
          </a:p>
          <a:p>
            <a:endParaRPr lang="en-US" sz="900" dirty="0"/>
          </a:p>
          <a:p>
            <a:r>
              <a:rPr lang="en-US" dirty="0"/>
              <a:t>Current annual DY budget: $11 million </a:t>
            </a:r>
          </a:p>
          <a:p>
            <a:endParaRPr lang="en-US" sz="900" dirty="0"/>
          </a:p>
          <a:p>
            <a:r>
              <a:rPr lang="en-US" dirty="0"/>
              <a:t>Categorized as a “small” PPS by NYS Dept of Health</a:t>
            </a:r>
          </a:p>
          <a:p>
            <a:endParaRPr lang="en-US" sz="900" dirty="0"/>
          </a:p>
          <a:p>
            <a:r>
              <a:rPr lang="en-US" dirty="0"/>
              <a:t>PPS includes all of the providers inside Catholic Medical Partners (CMP); all the hospitals inside Catholic Health System (CHS)</a:t>
            </a:r>
          </a:p>
          <a:p>
            <a:pPr lvl="1"/>
            <a:r>
              <a:rPr lang="en-US" dirty="0"/>
              <a:t>Chautauqua County development is newest area for outreach. Key partners are WCA Hospital, Chautauqua County Health Network, plus Chautauqua Hospice, Chautauqua County Dept of Health. </a:t>
            </a:r>
          </a:p>
          <a:p>
            <a:pPr lvl="1"/>
            <a:endParaRPr lang="en-US" sz="900" dirty="0"/>
          </a:p>
          <a:p>
            <a:r>
              <a:rPr lang="en-US" dirty="0"/>
              <a:t>CMP has a record of successful population health management efforts and value based contracting with managed care organizations.</a:t>
            </a:r>
          </a:p>
          <a:p>
            <a:endParaRPr lang="en-US" dirty="0"/>
          </a:p>
        </p:txBody>
      </p:sp>
      <p:grpSp>
        <p:nvGrpSpPr>
          <p:cNvPr id="5" name="Group 4"/>
          <p:cNvGrpSpPr/>
          <p:nvPr/>
        </p:nvGrpSpPr>
        <p:grpSpPr>
          <a:xfrm>
            <a:off x="8701677" y="304438"/>
            <a:ext cx="2312126" cy="2599508"/>
            <a:chOff x="2133600" y="1219200"/>
            <a:chExt cx="4038600" cy="4260724"/>
          </a:xfrm>
        </p:grpSpPr>
        <p:grpSp>
          <p:nvGrpSpPr>
            <p:cNvPr id="6" name="Group 5"/>
            <p:cNvGrpSpPr/>
            <p:nvPr/>
          </p:nvGrpSpPr>
          <p:grpSpPr>
            <a:xfrm>
              <a:off x="2133600" y="1219200"/>
              <a:ext cx="4038600" cy="4260724"/>
              <a:chOff x="2133600" y="1219200"/>
              <a:chExt cx="4038600" cy="4260724"/>
            </a:xfrm>
          </p:grpSpPr>
          <p:pic>
            <p:nvPicPr>
              <p:cNvPr id="9" name="Picture 8" descr="WNY-County-Map-2.jpg"/>
              <p:cNvPicPr>
                <a:picLocks noChangeAspect="1"/>
              </p:cNvPicPr>
              <p:nvPr/>
            </p:nvPicPr>
            <p:blipFill>
              <a:blip r:embed="rId2" cstate="print"/>
              <a:stretch>
                <a:fillRect/>
              </a:stretch>
            </p:blipFill>
            <p:spPr>
              <a:xfrm>
                <a:off x="2133600" y="1219200"/>
                <a:ext cx="4038600" cy="4260724"/>
              </a:xfrm>
              <a:prstGeom prst="rect">
                <a:avLst/>
              </a:prstGeom>
            </p:spPr>
          </p:pic>
          <p:pic>
            <p:nvPicPr>
              <p:cNvPr id="10" name="Picture 9" descr="WNY-County-Map-2.jpg"/>
              <p:cNvPicPr>
                <a:picLocks noChangeAspect="1"/>
              </p:cNvPicPr>
              <p:nvPr/>
            </p:nvPicPr>
            <p:blipFill>
              <a:blip r:embed="rId2" cstate="print">
                <a:duotone>
                  <a:schemeClr val="accent5">
                    <a:shade val="45000"/>
                    <a:satMod val="135000"/>
                  </a:schemeClr>
                  <a:prstClr val="white"/>
                </a:duotone>
              </a:blip>
              <a:srcRect l="66038"/>
              <a:stretch>
                <a:fillRect/>
              </a:stretch>
            </p:blipFill>
            <p:spPr>
              <a:xfrm>
                <a:off x="4800600" y="1219200"/>
                <a:ext cx="1371600" cy="4260724"/>
              </a:xfrm>
              <a:prstGeom prst="rect">
                <a:avLst/>
              </a:prstGeom>
            </p:spPr>
          </p:pic>
          <p:pic>
            <p:nvPicPr>
              <p:cNvPr id="11" name="Picture 10" descr="WNY-County-Map-2.jpg"/>
              <p:cNvPicPr>
                <a:picLocks noChangeAspect="1"/>
              </p:cNvPicPr>
              <p:nvPr/>
            </p:nvPicPr>
            <p:blipFill>
              <a:blip r:embed="rId2" cstate="print">
                <a:duotone>
                  <a:schemeClr val="accent5">
                    <a:shade val="45000"/>
                    <a:satMod val="135000"/>
                  </a:schemeClr>
                  <a:prstClr val="white"/>
                </a:duotone>
              </a:blip>
              <a:srcRect l="35849" t="62595" r="30189"/>
              <a:stretch>
                <a:fillRect/>
              </a:stretch>
            </p:blipFill>
            <p:spPr>
              <a:xfrm>
                <a:off x="3581400" y="3886200"/>
                <a:ext cx="1371600" cy="1593724"/>
              </a:xfrm>
              <a:prstGeom prst="rect">
                <a:avLst/>
              </a:prstGeom>
            </p:spPr>
          </p:pic>
          <p:pic>
            <p:nvPicPr>
              <p:cNvPr id="12" name="Picture 11" descr="WNY-County-Map-2.jpg"/>
              <p:cNvPicPr>
                <a:picLocks noChangeAspect="1"/>
              </p:cNvPicPr>
              <p:nvPr/>
            </p:nvPicPr>
            <p:blipFill>
              <a:blip r:embed="rId2" cstate="print">
                <a:duotone>
                  <a:schemeClr val="accent5">
                    <a:shade val="45000"/>
                    <a:satMod val="135000"/>
                  </a:schemeClr>
                  <a:prstClr val="white"/>
                </a:duotone>
              </a:blip>
              <a:srcRect l="62264" t="39345" r="33962" b="37405"/>
              <a:stretch>
                <a:fillRect/>
              </a:stretch>
            </p:blipFill>
            <p:spPr>
              <a:xfrm>
                <a:off x="4648200" y="2895600"/>
                <a:ext cx="152400" cy="990600"/>
              </a:xfrm>
              <a:prstGeom prst="rect">
                <a:avLst/>
              </a:prstGeom>
            </p:spPr>
          </p:pic>
          <p:cxnSp>
            <p:nvCxnSpPr>
              <p:cNvPr id="13" name="Straight Connector 12"/>
              <p:cNvCxnSpPr/>
              <p:nvPr/>
            </p:nvCxnSpPr>
            <p:spPr>
              <a:xfrm>
                <a:off x="4648200" y="3276600"/>
                <a:ext cx="0" cy="533400"/>
              </a:xfrm>
              <a:prstGeom prst="line">
                <a:avLst/>
              </a:prstGeom>
              <a:ln w="57150">
                <a:solidFill>
                  <a:srgbClr val="238DED"/>
                </a:solidFill>
              </a:ln>
            </p:spPr>
            <p:style>
              <a:lnRef idx="1">
                <a:schemeClr val="accent1"/>
              </a:lnRef>
              <a:fillRef idx="0">
                <a:schemeClr val="accent1"/>
              </a:fillRef>
              <a:effectRef idx="0">
                <a:schemeClr val="accent1"/>
              </a:effectRef>
              <a:fontRef idx="minor">
                <a:schemeClr val="tx1"/>
              </a:fontRef>
            </p:style>
          </p:cxnSp>
          <p:sp>
            <p:nvSpPr>
              <p:cNvPr id="14" name="Freeform 13"/>
              <p:cNvSpPr/>
              <p:nvPr/>
            </p:nvSpPr>
            <p:spPr>
              <a:xfrm>
                <a:off x="4183693" y="3909980"/>
                <a:ext cx="176593" cy="52420"/>
              </a:xfrm>
              <a:custGeom>
                <a:avLst/>
                <a:gdLst>
                  <a:gd name="connsiteX0" fmla="*/ 0 w 176593"/>
                  <a:gd name="connsiteY0" fmla="*/ 52420 h 52420"/>
                  <a:gd name="connsiteX1" fmla="*/ 112734 w 176593"/>
                  <a:gd name="connsiteY1" fmla="*/ 27368 h 52420"/>
                  <a:gd name="connsiteX2" fmla="*/ 162839 w 176593"/>
                  <a:gd name="connsiteY2" fmla="*/ 2316 h 52420"/>
                </a:gdLst>
                <a:ahLst/>
                <a:cxnLst>
                  <a:cxn ang="0">
                    <a:pos x="connsiteX0" y="connsiteY0"/>
                  </a:cxn>
                  <a:cxn ang="0">
                    <a:pos x="connsiteX1" y="connsiteY1"/>
                  </a:cxn>
                  <a:cxn ang="0">
                    <a:pos x="connsiteX2" y="connsiteY2"/>
                  </a:cxn>
                </a:cxnLst>
                <a:rect l="l" t="t" r="r" b="b"/>
                <a:pathLst>
                  <a:path w="176593" h="52420">
                    <a:moveTo>
                      <a:pt x="0" y="52420"/>
                    </a:moveTo>
                    <a:cubicBezTo>
                      <a:pt x="11147" y="50191"/>
                      <a:pt x="97256" y="34002"/>
                      <a:pt x="112734" y="27368"/>
                    </a:cubicBezTo>
                    <a:cubicBezTo>
                      <a:pt x="176593" y="0"/>
                      <a:pt x="128932" y="2316"/>
                      <a:pt x="162839" y="2316"/>
                    </a:cubicBezTo>
                  </a:path>
                </a:pathLst>
              </a:custGeom>
              <a:ln w="3810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7" name="Freeform 6"/>
            <p:cNvSpPr/>
            <p:nvPr/>
          </p:nvSpPr>
          <p:spPr>
            <a:xfrm>
              <a:off x="3620022" y="3820438"/>
              <a:ext cx="701457" cy="200417"/>
            </a:xfrm>
            <a:custGeom>
              <a:avLst/>
              <a:gdLst>
                <a:gd name="connsiteX0" fmla="*/ 25052 w 701457"/>
                <a:gd name="connsiteY0" fmla="*/ 25052 h 200417"/>
                <a:gd name="connsiteX1" fmla="*/ 62630 w 701457"/>
                <a:gd name="connsiteY1" fmla="*/ 62630 h 200417"/>
                <a:gd name="connsiteX2" fmla="*/ 87682 w 701457"/>
                <a:gd name="connsiteY2" fmla="*/ 137787 h 200417"/>
                <a:gd name="connsiteX3" fmla="*/ 112734 w 701457"/>
                <a:gd name="connsiteY3" fmla="*/ 175365 h 200417"/>
                <a:gd name="connsiteX4" fmla="*/ 150312 w 701457"/>
                <a:gd name="connsiteY4" fmla="*/ 162839 h 200417"/>
                <a:gd name="connsiteX5" fmla="*/ 187890 w 701457"/>
                <a:gd name="connsiteY5" fmla="*/ 137787 h 200417"/>
                <a:gd name="connsiteX6" fmla="*/ 212942 w 701457"/>
                <a:gd name="connsiteY6" fmla="*/ 175365 h 200417"/>
                <a:gd name="connsiteX7" fmla="*/ 288099 w 701457"/>
                <a:gd name="connsiteY7" fmla="*/ 200417 h 200417"/>
                <a:gd name="connsiteX8" fmla="*/ 350729 w 701457"/>
                <a:gd name="connsiteY8" fmla="*/ 187891 h 200417"/>
                <a:gd name="connsiteX9" fmla="*/ 425885 w 701457"/>
                <a:gd name="connsiteY9" fmla="*/ 137787 h 200417"/>
                <a:gd name="connsiteX10" fmla="*/ 463463 w 701457"/>
                <a:gd name="connsiteY10" fmla="*/ 162839 h 200417"/>
                <a:gd name="connsiteX11" fmla="*/ 588723 w 701457"/>
                <a:gd name="connsiteY11" fmla="*/ 137787 h 200417"/>
                <a:gd name="connsiteX12" fmla="*/ 663879 w 701457"/>
                <a:gd name="connsiteY12" fmla="*/ 100209 h 200417"/>
                <a:gd name="connsiteX13" fmla="*/ 701457 w 701457"/>
                <a:gd name="connsiteY13" fmla="*/ 75157 h 200417"/>
                <a:gd name="connsiteX14" fmla="*/ 676405 w 701457"/>
                <a:gd name="connsiteY14" fmla="*/ 50104 h 200417"/>
                <a:gd name="connsiteX15" fmla="*/ 613775 w 701457"/>
                <a:gd name="connsiteY15" fmla="*/ 37578 h 200417"/>
                <a:gd name="connsiteX16" fmla="*/ 350729 w 701457"/>
                <a:gd name="connsiteY16" fmla="*/ 25052 h 200417"/>
                <a:gd name="connsiteX17" fmla="*/ 212942 w 701457"/>
                <a:gd name="connsiteY17" fmla="*/ 0 h 200417"/>
                <a:gd name="connsiteX18" fmla="*/ 25052 w 701457"/>
                <a:gd name="connsiteY18" fmla="*/ 25052 h 2004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701457" h="200417">
                  <a:moveTo>
                    <a:pt x="25052" y="25052"/>
                  </a:moveTo>
                  <a:cubicBezTo>
                    <a:pt x="0" y="35490"/>
                    <a:pt x="54027" y="47145"/>
                    <a:pt x="62630" y="62630"/>
                  </a:cubicBezTo>
                  <a:cubicBezTo>
                    <a:pt x="75455" y="85714"/>
                    <a:pt x="73034" y="115815"/>
                    <a:pt x="87682" y="137787"/>
                  </a:cubicBezTo>
                  <a:lnTo>
                    <a:pt x="112734" y="175365"/>
                  </a:lnTo>
                  <a:cubicBezTo>
                    <a:pt x="125260" y="171190"/>
                    <a:pt x="138502" y="168744"/>
                    <a:pt x="150312" y="162839"/>
                  </a:cubicBezTo>
                  <a:cubicBezTo>
                    <a:pt x="163777" y="156106"/>
                    <a:pt x="173128" y="134835"/>
                    <a:pt x="187890" y="137787"/>
                  </a:cubicBezTo>
                  <a:cubicBezTo>
                    <a:pt x="202652" y="140739"/>
                    <a:pt x="200176" y="167386"/>
                    <a:pt x="212942" y="175365"/>
                  </a:cubicBezTo>
                  <a:cubicBezTo>
                    <a:pt x="235336" y="189361"/>
                    <a:pt x="288099" y="200417"/>
                    <a:pt x="288099" y="200417"/>
                  </a:cubicBezTo>
                  <a:cubicBezTo>
                    <a:pt x="308976" y="196242"/>
                    <a:pt x="331347" y="196701"/>
                    <a:pt x="350729" y="187891"/>
                  </a:cubicBezTo>
                  <a:cubicBezTo>
                    <a:pt x="378139" y="175432"/>
                    <a:pt x="425885" y="137787"/>
                    <a:pt x="425885" y="137787"/>
                  </a:cubicBezTo>
                  <a:cubicBezTo>
                    <a:pt x="438411" y="146138"/>
                    <a:pt x="448483" y="161341"/>
                    <a:pt x="463463" y="162839"/>
                  </a:cubicBezTo>
                  <a:cubicBezTo>
                    <a:pt x="507750" y="167268"/>
                    <a:pt x="548388" y="151232"/>
                    <a:pt x="588723" y="137787"/>
                  </a:cubicBezTo>
                  <a:cubicBezTo>
                    <a:pt x="696416" y="65991"/>
                    <a:pt x="560159" y="152069"/>
                    <a:pt x="663879" y="100209"/>
                  </a:cubicBezTo>
                  <a:cubicBezTo>
                    <a:pt x="677344" y="93476"/>
                    <a:pt x="688931" y="83508"/>
                    <a:pt x="701457" y="75157"/>
                  </a:cubicBezTo>
                  <a:cubicBezTo>
                    <a:pt x="693106" y="66806"/>
                    <a:pt x="687260" y="54756"/>
                    <a:pt x="676405" y="50104"/>
                  </a:cubicBezTo>
                  <a:cubicBezTo>
                    <a:pt x="656836" y="41717"/>
                    <a:pt x="635002" y="39211"/>
                    <a:pt x="613775" y="37578"/>
                  </a:cubicBezTo>
                  <a:cubicBezTo>
                    <a:pt x="526252" y="30845"/>
                    <a:pt x="438411" y="29227"/>
                    <a:pt x="350729" y="25052"/>
                  </a:cubicBezTo>
                  <a:cubicBezTo>
                    <a:pt x="306876" y="14089"/>
                    <a:pt x="257825" y="0"/>
                    <a:pt x="212942" y="0"/>
                  </a:cubicBezTo>
                  <a:cubicBezTo>
                    <a:pt x="32079" y="0"/>
                    <a:pt x="50104" y="14614"/>
                    <a:pt x="25052" y="25052"/>
                  </a:cubicBezTo>
                  <a:close/>
                </a:path>
              </a:pathLst>
            </a:custGeom>
            <a:solidFill>
              <a:srgbClr val="238D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4434214" y="3870542"/>
              <a:ext cx="237994" cy="12758"/>
            </a:xfrm>
            <a:custGeom>
              <a:avLst/>
              <a:gdLst>
                <a:gd name="connsiteX0" fmla="*/ 0 w 237994"/>
                <a:gd name="connsiteY0" fmla="*/ 0 h 12758"/>
                <a:gd name="connsiteX1" fmla="*/ 237994 w 237994"/>
                <a:gd name="connsiteY1" fmla="*/ 12526 h 12758"/>
              </a:gdLst>
              <a:ahLst/>
              <a:cxnLst>
                <a:cxn ang="0">
                  <a:pos x="connsiteX0" y="connsiteY0"/>
                </a:cxn>
                <a:cxn ang="0">
                  <a:pos x="connsiteX1" y="connsiteY1"/>
                </a:cxn>
              </a:cxnLst>
              <a:rect l="l" t="t" r="r" b="b"/>
              <a:pathLst>
                <a:path w="237994" h="12758">
                  <a:moveTo>
                    <a:pt x="0" y="0"/>
                  </a:moveTo>
                  <a:cubicBezTo>
                    <a:pt x="229637" y="12758"/>
                    <a:pt x="150196" y="12526"/>
                    <a:pt x="237994" y="12526"/>
                  </a:cubicBezTo>
                </a:path>
              </a:pathLst>
            </a:custGeom>
            <a:solidFill>
              <a:srgbClr val="80B9D6"/>
            </a:solidFill>
            <a:ln w="38100">
              <a:solidFill>
                <a:srgbClr val="80B9D6"/>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Tree>
    <p:extLst>
      <p:ext uri="{BB962C8B-B14F-4D97-AF65-F5344CB8AC3E}">
        <p14:creationId xmlns:p14="http://schemas.microsoft.com/office/powerpoint/2010/main" val="25103160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39002" y="186399"/>
            <a:ext cx="9461215" cy="1325563"/>
          </a:xfrm>
        </p:spPr>
        <p:txBody>
          <a:bodyPr>
            <a:normAutofit/>
          </a:bodyPr>
          <a:lstStyle/>
          <a:p>
            <a:r>
              <a:rPr lang="en-US" dirty="0"/>
              <a:t>Looking ahead: </a:t>
            </a:r>
            <a:br>
              <a:rPr lang="en-US" dirty="0"/>
            </a:br>
            <a:r>
              <a:rPr lang="en-US" dirty="0"/>
              <a:t>Managing beyond the 5-year program</a:t>
            </a:r>
          </a:p>
        </p:txBody>
      </p:sp>
      <p:sp>
        <p:nvSpPr>
          <p:cNvPr id="3" name="Content Placeholder 2"/>
          <p:cNvSpPr>
            <a:spLocks noGrp="1"/>
          </p:cNvSpPr>
          <p:nvPr>
            <p:ph idx="1"/>
          </p:nvPr>
        </p:nvSpPr>
        <p:spPr>
          <a:xfrm>
            <a:off x="261109" y="1825865"/>
            <a:ext cx="11605543" cy="3526972"/>
          </a:xfrm>
        </p:spPr>
        <p:txBody>
          <a:bodyPr>
            <a:normAutofit/>
          </a:bodyPr>
          <a:lstStyle/>
          <a:p>
            <a:r>
              <a:rPr lang="en-US" sz="2400" dirty="0"/>
              <a:t>Establish data interoperability within the continuum of care, to create seamless delivery of services, both medical and non-medical (social determinates of health). For example:</a:t>
            </a:r>
          </a:p>
          <a:p>
            <a:pPr lvl="1"/>
            <a:r>
              <a:rPr lang="en-US" sz="2000" dirty="0"/>
              <a:t>Patient record can be viewed by care team in any location at provider discretion</a:t>
            </a:r>
          </a:p>
          <a:p>
            <a:pPr lvl="1"/>
            <a:r>
              <a:rPr lang="en-US" sz="2000" dirty="0"/>
              <a:t>Social determinates of health included in the medical record and reviewed by medical care team</a:t>
            </a:r>
          </a:p>
          <a:p>
            <a:pPr lvl="1"/>
            <a:r>
              <a:rPr lang="en-US" sz="2000" dirty="0"/>
              <a:t>Social programs available in real time to address barriers to healthy lifestyle and outcomes.</a:t>
            </a:r>
          </a:p>
          <a:p>
            <a:pPr lvl="1"/>
            <a:endParaRPr lang="en-US" sz="700" dirty="0"/>
          </a:p>
          <a:p>
            <a:r>
              <a:rPr lang="en-US" sz="2400" dirty="0"/>
              <a:t>Outcomes measures are reviewed by practice care teams in collaboration with key community entities. </a:t>
            </a:r>
          </a:p>
          <a:p>
            <a:pPr lvl="1"/>
            <a:r>
              <a:rPr lang="en-US" sz="2000" dirty="0"/>
              <a:t>Discussions inform value based purchasing and future negotiations with MCOs. </a:t>
            </a:r>
          </a:p>
          <a:p>
            <a:pPr lvl="1"/>
            <a:r>
              <a:rPr lang="en-US" sz="2000" dirty="0"/>
              <a:t>Achieve the deliverable of at least 80% VBP across the network.</a:t>
            </a:r>
          </a:p>
        </p:txBody>
      </p:sp>
      <p:pic>
        <p:nvPicPr>
          <p:cNvPr id="4" name="Picture 2" descr="future ahead concep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2205" y="279050"/>
            <a:ext cx="1959388" cy="10580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572038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1112" y="190463"/>
            <a:ext cx="8504464" cy="1325563"/>
          </a:xfrm>
        </p:spPr>
        <p:txBody>
          <a:bodyPr/>
          <a:lstStyle/>
          <a:p>
            <a:r>
              <a:rPr lang="en-US" dirty="0"/>
              <a:t>Looking ahead: </a:t>
            </a:r>
            <a:br>
              <a:rPr lang="en-US" dirty="0"/>
            </a:br>
            <a:r>
              <a:rPr lang="en-US" dirty="0"/>
              <a:t>Managing beyond a 5-year program</a:t>
            </a:r>
          </a:p>
        </p:txBody>
      </p:sp>
      <p:sp>
        <p:nvSpPr>
          <p:cNvPr id="3" name="Content Placeholder 2"/>
          <p:cNvSpPr>
            <a:spLocks noGrp="1"/>
          </p:cNvSpPr>
          <p:nvPr>
            <p:ph idx="1"/>
          </p:nvPr>
        </p:nvSpPr>
        <p:spPr>
          <a:xfrm>
            <a:off x="209738" y="1736331"/>
            <a:ext cx="11780203" cy="4428162"/>
          </a:xfrm>
        </p:spPr>
        <p:txBody>
          <a:bodyPr>
            <a:normAutofit/>
          </a:bodyPr>
          <a:lstStyle/>
          <a:p>
            <a:r>
              <a:rPr lang="en-US" sz="2400" dirty="0"/>
              <a:t>Support PCMH (or APC), Health Home, and Hospital-based care management through data collection, community based outreach, and a robust referral network for addressing social determinants of health.</a:t>
            </a:r>
          </a:p>
          <a:p>
            <a:endParaRPr lang="en-US" sz="800" dirty="0"/>
          </a:p>
          <a:p>
            <a:r>
              <a:rPr lang="en-US" sz="2400" dirty="0"/>
              <a:t>Primary care system is stronger with consumer-driven qualities, with a focus on delivering care at convenient locations, with technologies that support quality outcomes and improved communication with care team. </a:t>
            </a:r>
          </a:p>
          <a:p>
            <a:endParaRPr lang="en-US" sz="800" dirty="0"/>
          </a:p>
          <a:p>
            <a:r>
              <a:rPr lang="en-US" sz="2400" dirty="0"/>
              <a:t>Culturally competent care and training continues.</a:t>
            </a:r>
          </a:p>
          <a:p>
            <a:pPr lvl="1"/>
            <a:r>
              <a:rPr lang="en-US" sz="2000" dirty="0"/>
              <a:t>Practices and care teams delivering high quality culturally competent care will be recognized and rewarded</a:t>
            </a:r>
            <a:endParaRPr lang="en-US" sz="800" dirty="0"/>
          </a:p>
          <a:p>
            <a:r>
              <a:rPr lang="en-US" sz="2400" dirty="0"/>
              <a:t>Establishment of lasting community partnerships to drive value and quality improvement</a:t>
            </a:r>
          </a:p>
        </p:txBody>
      </p:sp>
      <p:pic>
        <p:nvPicPr>
          <p:cNvPr id="7170" name="Picture 2" descr="future ahead concep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2206" y="272840"/>
            <a:ext cx="1959388" cy="10580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423080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Thank you!</a:t>
            </a:r>
          </a:p>
        </p:txBody>
      </p:sp>
      <p:sp>
        <p:nvSpPr>
          <p:cNvPr id="3" name="Content Placeholder 2"/>
          <p:cNvSpPr>
            <a:spLocks noGrp="1"/>
          </p:cNvSpPr>
          <p:nvPr>
            <p:ph idx="1"/>
          </p:nvPr>
        </p:nvSpPr>
        <p:spPr/>
        <p:txBody>
          <a:bodyPr/>
          <a:lstStyle/>
          <a:p>
            <a:r>
              <a:rPr lang="en-US" dirty="0"/>
              <a:t>Questions</a:t>
            </a:r>
          </a:p>
          <a:p>
            <a:r>
              <a:rPr lang="en-US" dirty="0"/>
              <a:t>More info at </a:t>
            </a:r>
            <a:r>
              <a:rPr lang="en-US" dirty="0">
                <a:solidFill>
                  <a:srgbClr val="0070C0"/>
                </a:solidFill>
              </a:rPr>
              <a:t>wnycommunitypartners.org</a:t>
            </a:r>
          </a:p>
        </p:txBody>
      </p:sp>
    </p:spTree>
    <p:extLst>
      <p:ext uri="{BB962C8B-B14F-4D97-AF65-F5344CB8AC3E}">
        <p14:creationId xmlns:p14="http://schemas.microsoft.com/office/powerpoint/2010/main" val="25197604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p:cNvSpPr txBox="1"/>
          <p:nvPr/>
        </p:nvSpPr>
        <p:spPr>
          <a:xfrm>
            <a:off x="6698159" y="2622887"/>
            <a:ext cx="3437965" cy="1888883"/>
          </a:xfrm>
          <a:prstGeom prst="rect">
            <a:avLst/>
          </a:prstGeom>
          <a:noFill/>
          <a:ln w="12700">
            <a:solidFill>
              <a:schemeClr val="accent2"/>
            </a:solidFill>
          </a:ln>
        </p:spPr>
        <p:txBody>
          <a:bodyPr wrap="square" rtlCol="0">
            <a:noAutofit/>
          </a:bodyPr>
          <a:lstStyle/>
          <a:p>
            <a:r>
              <a:rPr lang="en-US" dirty="0"/>
              <a:t>Promotional Projects </a:t>
            </a:r>
          </a:p>
          <a:p>
            <a:r>
              <a:rPr lang="en-US" sz="1000" i="1" dirty="0"/>
              <a:t>(no engagement numbers reported; Medicaid enrollee targets not available for Domain 4)</a:t>
            </a:r>
          </a:p>
        </p:txBody>
      </p:sp>
      <p:sp>
        <p:nvSpPr>
          <p:cNvPr id="4" name="TextBox 3"/>
          <p:cNvSpPr txBox="1"/>
          <p:nvPr/>
        </p:nvSpPr>
        <p:spPr>
          <a:xfrm>
            <a:off x="2094784" y="3511715"/>
            <a:ext cx="4254305" cy="2246019"/>
          </a:xfrm>
          <a:prstGeom prst="rect">
            <a:avLst/>
          </a:prstGeom>
          <a:noFill/>
          <a:ln w="12700">
            <a:solidFill>
              <a:schemeClr val="accent5"/>
            </a:solidFill>
          </a:ln>
        </p:spPr>
        <p:txBody>
          <a:bodyPr wrap="square" rtlCol="0">
            <a:noAutofit/>
          </a:bodyPr>
          <a:lstStyle/>
          <a:p>
            <a:r>
              <a:rPr lang="en-US" dirty="0"/>
              <a:t>Community / </a:t>
            </a:r>
            <a:r>
              <a:rPr lang="en-US" b="1" u="sng" dirty="0"/>
              <a:t>Primary Care</a:t>
            </a:r>
            <a:r>
              <a:rPr lang="en-US" dirty="0"/>
              <a:t> Centric Projects</a:t>
            </a:r>
          </a:p>
        </p:txBody>
      </p:sp>
      <p:sp>
        <p:nvSpPr>
          <p:cNvPr id="5" name="TextBox 4"/>
          <p:cNvSpPr txBox="1"/>
          <p:nvPr/>
        </p:nvSpPr>
        <p:spPr>
          <a:xfrm>
            <a:off x="2094783" y="1128831"/>
            <a:ext cx="3437965" cy="1694359"/>
          </a:xfrm>
          <a:prstGeom prst="rect">
            <a:avLst/>
          </a:prstGeom>
          <a:noFill/>
          <a:ln w="12700">
            <a:solidFill>
              <a:schemeClr val="accent6"/>
            </a:solidFill>
          </a:ln>
        </p:spPr>
        <p:txBody>
          <a:bodyPr wrap="square" rtlCol="0">
            <a:noAutofit/>
          </a:bodyPr>
          <a:lstStyle/>
          <a:p>
            <a:r>
              <a:rPr lang="en-US" dirty="0"/>
              <a:t>Hospital / ED Centric Projects</a:t>
            </a:r>
          </a:p>
        </p:txBody>
      </p:sp>
      <p:sp>
        <p:nvSpPr>
          <p:cNvPr id="7" name="TextBox 6"/>
          <p:cNvSpPr txBox="1"/>
          <p:nvPr/>
        </p:nvSpPr>
        <p:spPr>
          <a:xfrm>
            <a:off x="6961517" y="725597"/>
            <a:ext cx="3502324" cy="369332"/>
          </a:xfrm>
          <a:prstGeom prst="rect">
            <a:avLst/>
          </a:prstGeom>
          <a:solidFill>
            <a:schemeClr val="accent4">
              <a:lumMod val="40000"/>
              <a:lumOff val="60000"/>
            </a:schemeClr>
          </a:solidFill>
        </p:spPr>
        <p:txBody>
          <a:bodyPr wrap="square" rtlCol="0">
            <a:spAutoFit/>
          </a:bodyPr>
          <a:lstStyle/>
          <a:p>
            <a:r>
              <a:rPr lang="en-US" dirty="0"/>
              <a:t>2.a.i the IDS (81k) </a:t>
            </a:r>
          </a:p>
        </p:txBody>
      </p:sp>
      <p:sp>
        <p:nvSpPr>
          <p:cNvPr id="8" name="TextBox 7"/>
          <p:cNvSpPr txBox="1"/>
          <p:nvPr/>
        </p:nvSpPr>
        <p:spPr>
          <a:xfrm>
            <a:off x="2378855" y="1596331"/>
            <a:ext cx="2230525" cy="369332"/>
          </a:xfrm>
          <a:prstGeom prst="rect">
            <a:avLst/>
          </a:prstGeom>
          <a:solidFill>
            <a:schemeClr val="accent6">
              <a:lumMod val="40000"/>
              <a:lumOff val="60000"/>
            </a:schemeClr>
          </a:solidFill>
        </p:spPr>
        <p:txBody>
          <a:bodyPr wrap="square" rtlCol="0">
            <a:spAutoFit/>
          </a:bodyPr>
          <a:lstStyle/>
          <a:p>
            <a:r>
              <a:rPr lang="en-US" dirty="0"/>
              <a:t>2.b.iii ED Triage (30K)</a:t>
            </a:r>
          </a:p>
        </p:txBody>
      </p:sp>
      <p:sp>
        <p:nvSpPr>
          <p:cNvPr id="9" name="TextBox 8"/>
          <p:cNvSpPr txBox="1"/>
          <p:nvPr/>
        </p:nvSpPr>
        <p:spPr>
          <a:xfrm>
            <a:off x="2378854" y="2132862"/>
            <a:ext cx="2857063" cy="369332"/>
          </a:xfrm>
          <a:prstGeom prst="rect">
            <a:avLst/>
          </a:prstGeom>
          <a:solidFill>
            <a:schemeClr val="accent6">
              <a:lumMod val="40000"/>
              <a:lumOff val="60000"/>
            </a:schemeClr>
          </a:solidFill>
        </p:spPr>
        <p:txBody>
          <a:bodyPr wrap="square" rtlCol="0">
            <a:spAutoFit/>
          </a:bodyPr>
          <a:lstStyle/>
          <a:p>
            <a:r>
              <a:rPr lang="en-US" dirty="0"/>
              <a:t>2.b.iv Care Transitions (59K)</a:t>
            </a:r>
          </a:p>
        </p:txBody>
      </p:sp>
      <p:sp>
        <p:nvSpPr>
          <p:cNvPr id="10" name="TextBox 9"/>
          <p:cNvSpPr txBox="1"/>
          <p:nvPr/>
        </p:nvSpPr>
        <p:spPr>
          <a:xfrm>
            <a:off x="5120367" y="1384279"/>
            <a:ext cx="2003611" cy="646331"/>
          </a:xfrm>
          <a:prstGeom prst="rect">
            <a:avLst/>
          </a:prstGeom>
          <a:solidFill>
            <a:schemeClr val="bg1">
              <a:lumMod val="75000"/>
            </a:schemeClr>
          </a:solidFill>
        </p:spPr>
        <p:txBody>
          <a:bodyPr wrap="square" rtlCol="0">
            <a:spAutoFit/>
          </a:bodyPr>
          <a:lstStyle/>
          <a:p>
            <a:r>
              <a:rPr lang="en-US" dirty="0"/>
              <a:t>2.c.ii Telemedicine* </a:t>
            </a:r>
          </a:p>
        </p:txBody>
      </p:sp>
      <p:sp>
        <p:nvSpPr>
          <p:cNvPr id="11" name="TextBox 10"/>
          <p:cNvSpPr txBox="1"/>
          <p:nvPr/>
        </p:nvSpPr>
        <p:spPr>
          <a:xfrm>
            <a:off x="2605768" y="4023507"/>
            <a:ext cx="3383683" cy="369332"/>
          </a:xfrm>
          <a:prstGeom prst="rect">
            <a:avLst/>
          </a:prstGeom>
          <a:solidFill>
            <a:schemeClr val="accent1">
              <a:lumMod val="20000"/>
              <a:lumOff val="80000"/>
            </a:schemeClr>
          </a:solidFill>
        </p:spPr>
        <p:txBody>
          <a:bodyPr wrap="square" rtlCol="0">
            <a:spAutoFit/>
          </a:bodyPr>
          <a:lstStyle/>
          <a:p>
            <a:r>
              <a:rPr lang="en-US" dirty="0"/>
              <a:t>3.a.i PC &amp; Behavioral Health (30k)</a:t>
            </a:r>
          </a:p>
        </p:txBody>
      </p:sp>
      <p:sp>
        <p:nvSpPr>
          <p:cNvPr id="12" name="TextBox 11"/>
          <p:cNvSpPr txBox="1"/>
          <p:nvPr/>
        </p:nvSpPr>
        <p:spPr>
          <a:xfrm>
            <a:off x="2605768" y="4564091"/>
            <a:ext cx="3256683" cy="369332"/>
          </a:xfrm>
          <a:prstGeom prst="rect">
            <a:avLst/>
          </a:prstGeom>
          <a:solidFill>
            <a:schemeClr val="accent1">
              <a:lumMod val="20000"/>
              <a:lumOff val="80000"/>
            </a:schemeClr>
          </a:solidFill>
        </p:spPr>
        <p:txBody>
          <a:bodyPr wrap="square" rtlCol="0">
            <a:spAutoFit/>
          </a:bodyPr>
          <a:lstStyle/>
          <a:p>
            <a:r>
              <a:rPr lang="en-US" dirty="0"/>
              <a:t>3.b.i Cardiovascular Health (19k)</a:t>
            </a:r>
          </a:p>
        </p:txBody>
      </p:sp>
      <p:sp>
        <p:nvSpPr>
          <p:cNvPr id="13" name="TextBox 12"/>
          <p:cNvSpPr txBox="1"/>
          <p:nvPr/>
        </p:nvSpPr>
        <p:spPr>
          <a:xfrm>
            <a:off x="5421597" y="5122032"/>
            <a:ext cx="2743200" cy="523220"/>
          </a:xfrm>
          <a:prstGeom prst="rect">
            <a:avLst/>
          </a:prstGeom>
          <a:solidFill>
            <a:schemeClr val="bg1">
              <a:lumMod val="75000"/>
            </a:schemeClr>
          </a:solidFill>
        </p:spPr>
        <p:txBody>
          <a:bodyPr wrap="square" rtlCol="0">
            <a:spAutoFit/>
          </a:bodyPr>
          <a:lstStyle/>
          <a:p>
            <a:r>
              <a:rPr lang="en-US" dirty="0"/>
              <a:t>3.f.i Maternal &amp; Child </a:t>
            </a:r>
          </a:p>
          <a:p>
            <a:r>
              <a:rPr lang="en-US" sz="1000" dirty="0"/>
              <a:t>(Nurse Family Partnership/CHW Outreach) </a:t>
            </a:r>
          </a:p>
        </p:txBody>
      </p:sp>
      <p:sp>
        <p:nvSpPr>
          <p:cNvPr id="14" name="TextBox 13"/>
          <p:cNvSpPr txBox="1"/>
          <p:nvPr/>
        </p:nvSpPr>
        <p:spPr>
          <a:xfrm>
            <a:off x="2605770" y="5104675"/>
            <a:ext cx="2514597" cy="369332"/>
          </a:xfrm>
          <a:prstGeom prst="rect">
            <a:avLst/>
          </a:prstGeom>
          <a:solidFill>
            <a:schemeClr val="accent1">
              <a:lumMod val="20000"/>
              <a:lumOff val="80000"/>
            </a:schemeClr>
          </a:solidFill>
        </p:spPr>
        <p:txBody>
          <a:bodyPr wrap="square" rtlCol="0">
            <a:spAutoFit/>
          </a:bodyPr>
          <a:lstStyle/>
          <a:p>
            <a:r>
              <a:rPr lang="en-US" dirty="0"/>
              <a:t>3.g.i Palliative Care (15k)</a:t>
            </a:r>
          </a:p>
        </p:txBody>
      </p:sp>
      <p:sp>
        <p:nvSpPr>
          <p:cNvPr id="15" name="TextBox 14"/>
          <p:cNvSpPr txBox="1"/>
          <p:nvPr/>
        </p:nvSpPr>
        <p:spPr>
          <a:xfrm>
            <a:off x="7105054" y="3312479"/>
            <a:ext cx="2003611" cy="369332"/>
          </a:xfrm>
          <a:prstGeom prst="rect">
            <a:avLst/>
          </a:prstGeom>
          <a:solidFill>
            <a:schemeClr val="accent2">
              <a:lumMod val="40000"/>
              <a:lumOff val="60000"/>
            </a:schemeClr>
          </a:solidFill>
        </p:spPr>
        <p:txBody>
          <a:bodyPr wrap="square" rtlCol="0">
            <a:spAutoFit/>
          </a:bodyPr>
          <a:lstStyle/>
          <a:p>
            <a:r>
              <a:rPr lang="en-US" dirty="0"/>
              <a:t>4.a.i Promote MEB </a:t>
            </a:r>
          </a:p>
        </p:txBody>
      </p:sp>
      <p:sp>
        <p:nvSpPr>
          <p:cNvPr id="16" name="TextBox 15"/>
          <p:cNvSpPr txBox="1"/>
          <p:nvPr/>
        </p:nvSpPr>
        <p:spPr>
          <a:xfrm>
            <a:off x="7105048" y="3853063"/>
            <a:ext cx="2436160" cy="369332"/>
          </a:xfrm>
          <a:prstGeom prst="rect">
            <a:avLst/>
          </a:prstGeom>
          <a:solidFill>
            <a:schemeClr val="accent2">
              <a:lumMod val="40000"/>
              <a:lumOff val="60000"/>
            </a:schemeClr>
          </a:solidFill>
        </p:spPr>
        <p:txBody>
          <a:bodyPr wrap="square" rtlCol="0">
            <a:spAutoFit/>
          </a:bodyPr>
          <a:lstStyle/>
          <a:p>
            <a:r>
              <a:rPr lang="en-US" dirty="0"/>
              <a:t>4.b.i Tobacco Cessation</a:t>
            </a:r>
          </a:p>
        </p:txBody>
      </p:sp>
      <p:sp>
        <p:nvSpPr>
          <p:cNvPr id="20" name="TextBox 19"/>
          <p:cNvSpPr txBox="1"/>
          <p:nvPr/>
        </p:nvSpPr>
        <p:spPr>
          <a:xfrm>
            <a:off x="8749585" y="679008"/>
            <a:ext cx="1809147" cy="461665"/>
          </a:xfrm>
          <a:prstGeom prst="rect">
            <a:avLst/>
          </a:prstGeom>
          <a:noFill/>
        </p:spPr>
        <p:txBody>
          <a:bodyPr wrap="square" rtlCol="0">
            <a:spAutoFit/>
          </a:bodyPr>
          <a:lstStyle/>
          <a:p>
            <a:pPr marL="171446" indent="-171446">
              <a:buFont typeface="Arial" panose="020B0604020202020204" pitchFamily="34" charset="0"/>
              <a:buChar char="•"/>
            </a:pPr>
            <a:r>
              <a:rPr lang="en-US" sz="800" dirty="0"/>
              <a:t>Governance &amp; Infrastructure</a:t>
            </a:r>
          </a:p>
          <a:p>
            <a:pPr marL="171446" indent="-171446">
              <a:buFont typeface="Arial" panose="020B0604020202020204" pitchFamily="34" charset="0"/>
              <a:buChar char="•"/>
            </a:pPr>
            <a:r>
              <a:rPr lang="en-US" sz="800" dirty="0"/>
              <a:t>Support work streams</a:t>
            </a:r>
          </a:p>
          <a:p>
            <a:pPr marL="171446" indent="-171446">
              <a:buFont typeface="Arial" panose="020B0604020202020204" pitchFamily="34" charset="0"/>
              <a:buChar char="•"/>
            </a:pPr>
            <a:r>
              <a:rPr lang="en-US" sz="800" dirty="0"/>
              <a:t>Data Systems/IT</a:t>
            </a:r>
          </a:p>
        </p:txBody>
      </p:sp>
      <p:sp>
        <p:nvSpPr>
          <p:cNvPr id="21" name="Snip Single Corner Rectangle 20"/>
          <p:cNvSpPr/>
          <p:nvPr/>
        </p:nvSpPr>
        <p:spPr>
          <a:xfrm>
            <a:off x="2094780" y="792971"/>
            <a:ext cx="1384499" cy="335856"/>
          </a:xfrm>
          <a:prstGeom prst="snip1Rect">
            <a:avLst>
              <a:gd name="adj" fmla="val 5000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en-US" dirty="0"/>
              <a:t>Domain 2</a:t>
            </a:r>
          </a:p>
        </p:txBody>
      </p:sp>
      <p:sp>
        <p:nvSpPr>
          <p:cNvPr id="22" name="Snip Single Corner Rectangle 21"/>
          <p:cNvSpPr/>
          <p:nvPr/>
        </p:nvSpPr>
        <p:spPr>
          <a:xfrm>
            <a:off x="2094780" y="3190723"/>
            <a:ext cx="1384499" cy="335856"/>
          </a:xfrm>
          <a:prstGeom prst="snip1Rect">
            <a:avLst>
              <a:gd name="adj" fmla="val 50000"/>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en-US" dirty="0"/>
              <a:t>Domain 3</a:t>
            </a:r>
          </a:p>
        </p:txBody>
      </p:sp>
      <p:sp>
        <p:nvSpPr>
          <p:cNvPr id="23" name="Snip Single Corner Rectangle 22"/>
          <p:cNvSpPr/>
          <p:nvPr/>
        </p:nvSpPr>
        <p:spPr>
          <a:xfrm>
            <a:off x="6698158" y="2295919"/>
            <a:ext cx="1384499" cy="335856"/>
          </a:xfrm>
          <a:prstGeom prst="snip1Rect">
            <a:avLst>
              <a:gd name="adj" fmla="val 5000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en-US" dirty="0"/>
              <a:t>Domain 4</a:t>
            </a:r>
          </a:p>
        </p:txBody>
      </p:sp>
      <p:sp>
        <p:nvSpPr>
          <p:cNvPr id="25" name="TextBox 24"/>
          <p:cNvSpPr txBox="1"/>
          <p:nvPr/>
        </p:nvSpPr>
        <p:spPr>
          <a:xfrm>
            <a:off x="8182031" y="5824043"/>
            <a:ext cx="3670664" cy="276999"/>
          </a:xfrm>
          <a:prstGeom prst="rect">
            <a:avLst/>
          </a:prstGeom>
          <a:noFill/>
        </p:spPr>
        <p:txBody>
          <a:bodyPr wrap="square" rtlCol="0">
            <a:spAutoFit/>
          </a:bodyPr>
          <a:lstStyle/>
          <a:p>
            <a:r>
              <a:rPr lang="en-US" sz="1200" dirty="0"/>
              <a:t>*  WCA hospital plus specialty linkages (MFM &amp; DD pop)</a:t>
            </a:r>
          </a:p>
        </p:txBody>
      </p:sp>
      <p:cxnSp>
        <p:nvCxnSpPr>
          <p:cNvPr id="27" name="Straight Arrow Connector 26"/>
          <p:cNvCxnSpPr>
            <a:stCxn id="10" idx="2"/>
          </p:cNvCxnSpPr>
          <p:nvPr/>
        </p:nvCxnSpPr>
        <p:spPr>
          <a:xfrm>
            <a:off x="6122173" y="2030610"/>
            <a:ext cx="0" cy="1491955"/>
          </a:xfrm>
          <a:prstGeom prst="straightConnector1">
            <a:avLst/>
          </a:prstGeom>
          <a:ln>
            <a:prstDash val="dashDot"/>
            <a:tailEnd type="triangle"/>
          </a:ln>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1928184" y="86182"/>
            <a:ext cx="8387977" cy="553998"/>
          </a:xfrm>
          <a:prstGeom prst="rect">
            <a:avLst/>
          </a:prstGeom>
          <a:noFill/>
        </p:spPr>
        <p:txBody>
          <a:bodyPr wrap="square" rtlCol="0">
            <a:spAutoFit/>
          </a:bodyPr>
          <a:lstStyle/>
          <a:p>
            <a:r>
              <a:rPr lang="en-US" dirty="0"/>
              <a:t>CPWNY Project Focus Areas by Patient Attribution</a:t>
            </a:r>
          </a:p>
          <a:p>
            <a:r>
              <a:rPr lang="en-US" sz="1200" dirty="0"/>
              <a:t>(Medicaid Enrollee Estimates by Current DY1 Planned Partner Participation; enrollees attributed to our PPS)</a:t>
            </a:r>
          </a:p>
        </p:txBody>
      </p:sp>
      <p:pic>
        <p:nvPicPr>
          <p:cNvPr id="24" name="Picture 23" descr="S:\CIPA\PowerPoint\ZCMP_PPTemplate\Magic_Ba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81803"/>
            <a:ext cx="12192000" cy="7686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50076" y="6174164"/>
            <a:ext cx="592139" cy="609600"/>
          </a:xfrm>
          <a:prstGeom prst="rect">
            <a:avLst/>
          </a:prstGeom>
          <a:solidFill>
            <a:schemeClr val="accent1"/>
          </a:solidFill>
          <a:ln>
            <a:solidFill>
              <a:schemeClr val="accent1"/>
            </a:solidFill>
          </a:ln>
        </p:spPr>
      </p:pic>
      <p:sp>
        <p:nvSpPr>
          <p:cNvPr id="28" name="TextBox 27"/>
          <p:cNvSpPr txBox="1"/>
          <p:nvPr/>
        </p:nvSpPr>
        <p:spPr>
          <a:xfrm>
            <a:off x="8942214" y="6309687"/>
            <a:ext cx="3429000" cy="338554"/>
          </a:xfrm>
          <a:prstGeom prst="rect">
            <a:avLst/>
          </a:prstGeom>
          <a:noFill/>
        </p:spPr>
        <p:txBody>
          <a:bodyPr>
            <a:spAutoFit/>
          </a:bodyPr>
          <a:lstStyle/>
          <a:p>
            <a:pPr>
              <a:defRPr/>
            </a:pPr>
            <a:r>
              <a:rPr lang="en-US" sz="1600" b="1" dirty="0">
                <a:solidFill>
                  <a:prstClr val="white"/>
                </a:solidFill>
                <a:latin typeface="Garamond" pitchFamily="18" charset="0"/>
                <a:cs typeface="Arial" panose="020B0604020202020204" pitchFamily="34" charset="0"/>
              </a:rPr>
              <a:t>Community Partners of WNY PPS</a:t>
            </a:r>
          </a:p>
        </p:txBody>
      </p:sp>
    </p:spTree>
    <p:extLst>
      <p:ext uri="{BB962C8B-B14F-4D97-AF65-F5344CB8AC3E}">
        <p14:creationId xmlns:p14="http://schemas.microsoft.com/office/powerpoint/2010/main" val="21589938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6497" y="204181"/>
            <a:ext cx="10515600" cy="1325563"/>
          </a:xfrm>
        </p:spPr>
        <p:txBody>
          <a:bodyPr/>
          <a:lstStyle/>
          <a:p>
            <a:r>
              <a:rPr lang="en-US" dirty="0"/>
              <a:t>Distribution of Funds:</a:t>
            </a:r>
            <a:br>
              <a:rPr lang="en-US" dirty="0"/>
            </a:br>
            <a:r>
              <a:rPr lang="en-US" dirty="0"/>
              <a:t>Highlights in Organizational Funds Flow</a:t>
            </a:r>
          </a:p>
        </p:txBody>
      </p:sp>
      <p:sp>
        <p:nvSpPr>
          <p:cNvPr id="3" name="Content Placeholder 2"/>
          <p:cNvSpPr>
            <a:spLocks noGrp="1"/>
          </p:cNvSpPr>
          <p:nvPr>
            <p:ph idx="1"/>
          </p:nvPr>
        </p:nvSpPr>
        <p:spPr>
          <a:xfrm>
            <a:off x="433251" y="1529744"/>
            <a:ext cx="11649892" cy="4351338"/>
          </a:xfrm>
        </p:spPr>
        <p:txBody>
          <a:bodyPr>
            <a:normAutofit fontScale="77500" lnSpcReduction="20000"/>
          </a:bodyPr>
          <a:lstStyle/>
          <a:p>
            <a:r>
              <a:rPr lang="en-US" dirty="0"/>
              <a:t>Support Care Management (CM) efforts</a:t>
            </a:r>
          </a:p>
          <a:p>
            <a:pPr lvl="1"/>
            <a:r>
              <a:rPr lang="en-US" dirty="0"/>
              <a:t>CMP Care Management Advisors</a:t>
            </a:r>
          </a:p>
          <a:p>
            <a:pPr lvl="1"/>
            <a:r>
              <a:rPr lang="en-US" dirty="0"/>
              <a:t>CM workflows and data collection via Crimson Care Management module</a:t>
            </a:r>
          </a:p>
          <a:p>
            <a:pPr lvl="1"/>
            <a:r>
              <a:rPr lang="en-US" dirty="0"/>
              <a:t>Promote endorsed guidelines</a:t>
            </a:r>
          </a:p>
          <a:p>
            <a:r>
              <a:rPr lang="en-US" dirty="0"/>
              <a:t>PCMH efforts</a:t>
            </a:r>
          </a:p>
          <a:p>
            <a:pPr lvl="1"/>
            <a:r>
              <a:rPr lang="en-US" dirty="0"/>
              <a:t>CMP clinical transformation team and Chautauqua County Health Network (CCHN) support</a:t>
            </a:r>
          </a:p>
          <a:p>
            <a:pPr lvl="1"/>
            <a:r>
              <a:rPr lang="en-US" dirty="0"/>
              <a:t>Defray the costs of PCMH fees</a:t>
            </a:r>
          </a:p>
          <a:p>
            <a:r>
              <a:rPr lang="en-US" dirty="0"/>
              <a:t>Technical team support; data requirements</a:t>
            </a:r>
          </a:p>
          <a:p>
            <a:pPr lvl="1"/>
            <a:r>
              <a:rPr lang="en-US" dirty="0"/>
              <a:t>Outsourced vendor to establish secure data access and storage for state data</a:t>
            </a:r>
          </a:p>
          <a:p>
            <a:r>
              <a:rPr lang="en-US" dirty="0"/>
              <a:t>Workforce</a:t>
            </a:r>
          </a:p>
          <a:p>
            <a:pPr lvl="1"/>
            <a:r>
              <a:rPr lang="en-US" dirty="0"/>
              <a:t>Rural-AHEC, working with MCC</a:t>
            </a:r>
          </a:p>
          <a:p>
            <a:pPr lvl="1"/>
            <a:r>
              <a:rPr lang="en-US" dirty="0"/>
              <a:t>Reporting and monitoring workforce impacts</a:t>
            </a:r>
          </a:p>
          <a:p>
            <a:r>
              <a:rPr lang="en-US" dirty="0"/>
              <a:t>Cultural Competency Health Literacy</a:t>
            </a:r>
          </a:p>
          <a:p>
            <a:pPr lvl="1"/>
            <a:r>
              <a:rPr lang="en-US" dirty="0"/>
              <a:t>Training strategy development and team from Community Health Worker Network</a:t>
            </a:r>
          </a:p>
          <a:p>
            <a:endParaRPr lang="en-US" dirty="0"/>
          </a:p>
        </p:txBody>
      </p:sp>
    </p:spTree>
    <p:extLst>
      <p:ext uri="{BB962C8B-B14F-4D97-AF65-F5344CB8AC3E}">
        <p14:creationId xmlns:p14="http://schemas.microsoft.com/office/powerpoint/2010/main" val="19093294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9619" y="101202"/>
            <a:ext cx="8542112" cy="1325563"/>
          </a:xfrm>
        </p:spPr>
        <p:txBody>
          <a:bodyPr/>
          <a:lstStyle/>
          <a:p>
            <a:r>
              <a:rPr lang="en-US" dirty="0"/>
              <a:t>Leadership within the community: </a:t>
            </a:r>
            <a:br>
              <a:rPr lang="en-US" dirty="0"/>
            </a:br>
            <a:r>
              <a:rPr lang="en-US" dirty="0"/>
              <a:t>Maternal Child Health</a:t>
            </a:r>
          </a:p>
        </p:txBody>
      </p:sp>
      <p:sp>
        <p:nvSpPr>
          <p:cNvPr id="3" name="Content Placeholder 2"/>
          <p:cNvSpPr>
            <a:spLocks noGrp="1"/>
          </p:cNvSpPr>
          <p:nvPr>
            <p:ph idx="1"/>
          </p:nvPr>
        </p:nvSpPr>
        <p:spPr>
          <a:xfrm>
            <a:off x="367936" y="1648833"/>
            <a:ext cx="11453949" cy="4360081"/>
          </a:xfrm>
        </p:spPr>
        <p:txBody>
          <a:bodyPr/>
          <a:lstStyle/>
          <a:p>
            <a:r>
              <a:rPr lang="en-US" dirty="0"/>
              <a:t>Mercy Comprehensive Care Center (Article 28 freestanding clinic) and Urban League launching maternal health outreach efforts. Use of Community Health Workers Network for program design and training</a:t>
            </a:r>
          </a:p>
          <a:p>
            <a:endParaRPr lang="en-US" sz="800" dirty="0"/>
          </a:p>
          <a:p>
            <a:r>
              <a:rPr lang="en-US" dirty="0"/>
              <a:t>Urban League hiring community health workers to close gaps in care, perform appointment follow-ups (e.g. effect HEDIS outcomes measures)</a:t>
            </a:r>
          </a:p>
          <a:p>
            <a:endParaRPr lang="en-US" sz="800" dirty="0"/>
          </a:p>
          <a:p>
            <a:r>
              <a:rPr lang="en-US" dirty="0"/>
              <a:t>Maternal Fetal Medicine (MFM) review of ultrasounds for WCA hospital; providing clinically appropriate review via telemedicine systems.</a:t>
            </a:r>
          </a:p>
          <a:p>
            <a:pPr marL="0" indent="0">
              <a:buNone/>
            </a:pPr>
            <a:endParaRPr lang="en-US" dirty="0"/>
          </a:p>
        </p:txBody>
      </p:sp>
      <p:pic>
        <p:nvPicPr>
          <p:cNvPr id="1026" name="Picture 2" descr="Image result for grant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6012" y="300831"/>
            <a:ext cx="2222499" cy="7778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888612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82413" y="156288"/>
            <a:ext cx="8594271" cy="1325563"/>
          </a:xfrm>
        </p:spPr>
        <p:txBody>
          <a:bodyPr/>
          <a:lstStyle/>
          <a:p>
            <a:r>
              <a:rPr lang="en-US" dirty="0"/>
              <a:t>Leadership within the community: </a:t>
            </a:r>
            <a:br>
              <a:rPr lang="en-US" dirty="0"/>
            </a:br>
            <a:r>
              <a:rPr lang="en-US" dirty="0"/>
              <a:t>Behavioral Health in PCP locations</a:t>
            </a:r>
          </a:p>
        </p:txBody>
      </p:sp>
      <p:sp>
        <p:nvSpPr>
          <p:cNvPr id="3" name="Content Placeholder 2"/>
          <p:cNvSpPr>
            <a:spLocks noGrp="1"/>
          </p:cNvSpPr>
          <p:nvPr>
            <p:ph idx="1"/>
          </p:nvPr>
        </p:nvSpPr>
        <p:spPr>
          <a:xfrm>
            <a:off x="403044" y="1646736"/>
            <a:ext cx="11458030" cy="4048670"/>
          </a:xfrm>
        </p:spPr>
        <p:txBody>
          <a:bodyPr>
            <a:normAutofit/>
          </a:bodyPr>
          <a:lstStyle/>
          <a:p>
            <a:r>
              <a:rPr lang="en-US" dirty="0"/>
              <a:t>Horizon Health Services and Spectrum Human Services engaging with primary care practices to support behavioral health and care management activities at primary care sites.</a:t>
            </a:r>
          </a:p>
          <a:p>
            <a:endParaRPr lang="en-US" sz="800" dirty="0"/>
          </a:p>
          <a:p>
            <a:r>
              <a:rPr lang="en-US" dirty="0"/>
              <a:t>Behavioral health staff located inside the primary care setting; become part of the care team for the PCP office. </a:t>
            </a:r>
          </a:p>
          <a:p>
            <a:pPr lvl="1"/>
            <a:r>
              <a:rPr lang="en-US" dirty="0"/>
              <a:t>Focus on the warm transfer to behavioral health locations</a:t>
            </a:r>
          </a:p>
          <a:p>
            <a:endParaRPr lang="en-US" sz="800" dirty="0"/>
          </a:p>
          <a:p>
            <a:r>
              <a:rPr lang="en-US" dirty="0"/>
              <a:t>“Foot in the door” strategy due to regulatory restrictions (Article 28 and Article 31 co-location) </a:t>
            </a:r>
          </a:p>
        </p:txBody>
      </p:sp>
      <p:pic>
        <p:nvPicPr>
          <p:cNvPr id="4" name="Picture 2" descr="Image result for grant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7101" y="313043"/>
            <a:ext cx="2222499" cy="7778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146141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2771" y="303961"/>
            <a:ext cx="8450035" cy="1325563"/>
          </a:xfrm>
        </p:spPr>
        <p:txBody>
          <a:bodyPr>
            <a:normAutofit fontScale="90000"/>
          </a:bodyPr>
          <a:lstStyle/>
          <a:p>
            <a:r>
              <a:rPr lang="en-US" dirty="0"/>
              <a:t>Leadership within the community: </a:t>
            </a:r>
            <a:br>
              <a:rPr lang="en-US" dirty="0"/>
            </a:br>
            <a:r>
              <a:rPr lang="en-US" dirty="0"/>
              <a:t>Palliative Care Integration </a:t>
            </a:r>
            <a:br>
              <a:rPr lang="en-US" dirty="0"/>
            </a:br>
            <a:r>
              <a:rPr lang="en-US" dirty="0"/>
              <a:t>Across 3 Counties</a:t>
            </a:r>
          </a:p>
        </p:txBody>
      </p:sp>
      <p:sp>
        <p:nvSpPr>
          <p:cNvPr id="3" name="Content Placeholder 2"/>
          <p:cNvSpPr>
            <a:spLocks noGrp="1"/>
          </p:cNvSpPr>
          <p:nvPr>
            <p:ph idx="1"/>
          </p:nvPr>
        </p:nvSpPr>
        <p:spPr>
          <a:xfrm>
            <a:off x="707572" y="2181769"/>
            <a:ext cx="10515600" cy="3786188"/>
          </a:xfrm>
        </p:spPr>
        <p:txBody>
          <a:bodyPr/>
          <a:lstStyle/>
          <a:p>
            <a:r>
              <a:rPr lang="en-US" dirty="0"/>
              <a:t>Hospice organizations from Erie, Chautauqua, and Niagara providing education to providers and accepting referrals from practices in all three counties</a:t>
            </a:r>
          </a:p>
          <a:p>
            <a:endParaRPr lang="en-US" sz="1100" dirty="0"/>
          </a:p>
          <a:p>
            <a:r>
              <a:rPr lang="en-US" dirty="0"/>
              <a:t>DSRIP funds are supporting education efforts and team for outreach to primary care practices</a:t>
            </a:r>
          </a:p>
        </p:txBody>
      </p:sp>
      <p:pic>
        <p:nvPicPr>
          <p:cNvPr id="4" name="Picture 2" descr="Image result for grant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6918" y="303961"/>
            <a:ext cx="2222499" cy="7778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759752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7309" y="30116"/>
            <a:ext cx="10515600" cy="1325563"/>
          </a:xfrm>
        </p:spPr>
        <p:txBody>
          <a:bodyPr>
            <a:normAutofit/>
          </a:bodyPr>
          <a:lstStyle/>
          <a:p>
            <a:r>
              <a:rPr lang="en-US" dirty="0"/>
              <a:t>Funds Flow: Additional Key Collaborations</a:t>
            </a:r>
          </a:p>
        </p:txBody>
      </p:sp>
      <p:sp>
        <p:nvSpPr>
          <p:cNvPr id="3" name="Content Placeholder 2"/>
          <p:cNvSpPr>
            <a:spLocks noGrp="1"/>
          </p:cNvSpPr>
          <p:nvPr>
            <p:ph idx="1"/>
          </p:nvPr>
        </p:nvSpPr>
        <p:spPr>
          <a:xfrm>
            <a:off x="237309" y="1232476"/>
            <a:ext cx="11706497" cy="4351338"/>
          </a:xfrm>
        </p:spPr>
        <p:txBody>
          <a:bodyPr>
            <a:normAutofit/>
          </a:bodyPr>
          <a:lstStyle/>
          <a:p>
            <a:r>
              <a:rPr lang="en-US" dirty="0"/>
              <a:t>Promote Mental, Emotional, and Behavioral (MEB) Well-Being project: managing with our neighboring PPS, Millennium Collaborative Care</a:t>
            </a:r>
          </a:p>
          <a:p>
            <a:endParaRPr lang="en-US" sz="800" dirty="0"/>
          </a:p>
          <a:p>
            <a:r>
              <a:rPr lang="en-US" dirty="0"/>
              <a:t>15 organizations contracted with CPWNY; focused on same project plan and outreach efforts</a:t>
            </a:r>
          </a:p>
          <a:p>
            <a:endParaRPr lang="en-US" sz="800" dirty="0"/>
          </a:p>
          <a:p>
            <a:r>
              <a:rPr lang="en-US" dirty="0"/>
              <a:t>All contracts executed, partners including but not limited to:</a:t>
            </a:r>
            <a:endParaRPr lang="en-US" dirty="0">
              <a:solidFill>
                <a:srgbClr val="FF0000"/>
              </a:solidFill>
            </a:endParaRPr>
          </a:p>
        </p:txBody>
      </p:sp>
      <p:grpSp>
        <p:nvGrpSpPr>
          <p:cNvPr id="4" name="Group 3"/>
          <p:cNvGrpSpPr/>
          <p:nvPr/>
        </p:nvGrpSpPr>
        <p:grpSpPr>
          <a:xfrm>
            <a:off x="258001" y="3974006"/>
            <a:ext cx="11685805" cy="1943633"/>
            <a:chOff x="258001" y="3974006"/>
            <a:chExt cx="11685805" cy="1943633"/>
          </a:xfrm>
        </p:grpSpPr>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b="11063"/>
            <a:stretch/>
          </p:blipFill>
          <p:spPr>
            <a:xfrm>
              <a:off x="3700886" y="3974006"/>
              <a:ext cx="2200275" cy="1135146"/>
            </a:xfrm>
            <a:prstGeom prst="rect">
              <a:avLst/>
            </a:prstGeom>
          </p:spPr>
        </p:pic>
        <p:pic>
          <p:nvPicPr>
            <p:cNvPr id="6" name="Picture 5"/>
            <p:cNvPicPr>
              <a:picLocks noChangeAspect="1"/>
            </p:cNvPicPr>
            <p:nvPr/>
          </p:nvPicPr>
          <p:blipFill rotWithShape="1">
            <a:blip r:embed="rId3">
              <a:extLst>
                <a:ext uri="{28A0092B-C50C-407E-A947-70E740481C1C}">
                  <a14:useLocalDpi xmlns:a14="http://schemas.microsoft.com/office/drawing/2010/main" val="0"/>
                </a:ext>
              </a:extLst>
            </a:blip>
            <a:srcRect l="2739" t="10332" r="2027" b="19402"/>
            <a:stretch/>
          </p:blipFill>
          <p:spPr>
            <a:xfrm>
              <a:off x="258001" y="4047293"/>
              <a:ext cx="2950028" cy="988573"/>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88874" y="4976297"/>
              <a:ext cx="2608862" cy="941342"/>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487027" y="5089898"/>
              <a:ext cx="2076450" cy="809625"/>
            </a:xfrm>
            <a:prstGeom prst="rect">
              <a:avLst/>
            </a:prstGeom>
          </p:spPr>
        </p:pic>
        <p:pic>
          <p:nvPicPr>
            <p:cNvPr id="10" name="Picture 9"/>
            <p:cNvPicPr>
              <a:picLocks noChangeAspect="1"/>
            </p:cNvPicPr>
            <p:nvPr/>
          </p:nvPicPr>
          <p:blipFill>
            <a:blip r:embed="rId6" cstate="print">
              <a:extLst>
                <a:ext uri="{BEBA8EAE-BF5A-486C-A8C5-ECC9F3942E4B}">
                  <a14:imgProps xmlns:a14="http://schemas.microsoft.com/office/drawing/2010/main">
                    <a14:imgLayer r:embed="rId7">
                      <a14:imgEffect>
                        <a14:backgroundRemoval t="926" b="100000" l="0" r="100000">
                          <a14:foregroundMark x1="45370" y1="35741" x2="45370" y2="35741"/>
                          <a14:foregroundMark x1="49444" y1="31667" x2="49444" y2="31667"/>
                          <a14:foregroundMark x1="59074" y1="31667" x2="59074" y2="31667"/>
                        </a14:backgroundRemoval>
                      </a14:imgEffect>
                    </a14:imgLayer>
                  </a14:imgProps>
                </a:ext>
                <a:ext uri="{28A0092B-C50C-407E-A947-70E740481C1C}">
                  <a14:useLocalDpi xmlns:a14="http://schemas.microsoft.com/office/drawing/2010/main" val="0"/>
                </a:ext>
              </a:extLst>
            </a:blip>
            <a:stretch>
              <a:fillRect/>
            </a:stretch>
          </p:blipFill>
          <p:spPr>
            <a:xfrm>
              <a:off x="7737502" y="3974006"/>
              <a:ext cx="1627236" cy="1627236"/>
            </a:xfrm>
            <a:prstGeom prst="rect">
              <a:avLst/>
            </a:prstGeom>
          </p:spPr>
        </p:pic>
        <p:pic>
          <p:nvPicPr>
            <p:cNvPr id="11" name="Picture 10"/>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9780270" y="4492653"/>
              <a:ext cx="2163536" cy="1108589"/>
            </a:xfrm>
            <a:prstGeom prst="rect">
              <a:avLst/>
            </a:prstGeom>
          </p:spPr>
        </p:pic>
      </p:grpSp>
    </p:spTree>
    <p:extLst>
      <p:ext uri="{BB962C8B-B14F-4D97-AF65-F5344CB8AC3E}">
        <p14:creationId xmlns:p14="http://schemas.microsoft.com/office/powerpoint/2010/main" val="23458482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1812" y="117566"/>
            <a:ext cx="10515600" cy="1159691"/>
          </a:xfrm>
        </p:spPr>
        <p:txBody>
          <a:bodyPr/>
          <a:lstStyle/>
          <a:p>
            <a:r>
              <a:rPr lang="en-US" dirty="0"/>
              <a:t>Funds Flow: Additional Key Collaborations</a:t>
            </a:r>
          </a:p>
        </p:txBody>
      </p:sp>
      <p:sp>
        <p:nvSpPr>
          <p:cNvPr id="3" name="Content Placeholder 2"/>
          <p:cNvSpPr>
            <a:spLocks noGrp="1"/>
          </p:cNvSpPr>
          <p:nvPr>
            <p:ph idx="1"/>
          </p:nvPr>
        </p:nvSpPr>
        <p:spPr>
          <a:xfrm>
            <a:off x="444138" y="1110343"/>
            <a:ext cx="11364686" cy="4859383"/>
          </a:xfrm>
        </p:spPr>
        <p:txBody>
          <a:bodyPr>
            <a:normAutofit fontScale="92500" lnSpcReduction="10000"/>
          </a:bodyPr>
          <a:lstStyle/>
          <a:p>
            <a:r>
              <a:rPr lang="en-US" dirty="0"/>
              <a:t>WCA Hospital</a:t>
            </a:r>
          </a:p>
          <a:p>
            <a:pPr lvl="1"/>
            <a:r>
              <a:rPr lang="en-US" dirty="0"/>
              <a:t>Providing care management staff to effect success in primary care linkages (ED)</a:t>
            </a:r>
          </a:p>
          <a:p>
            <a:pPr lvl="1"/>
            <a:r>
              <a:rPr lang="en-US" dirty="0"/>
              <a:t>Telemedicine key partners, specialists on call (SOC) as well as MFM support</a:t>
            </a:r>
          </a:p>
          <a:p>
            <a:pPr lvl="1"/>
            <a:endParaRPr lang="en-US" sz="900" dirty="0"/>
          </a:p>
          <a:p>
            <a:r>
              <a:rPr lang="en-US" dirty="0"/>
              <a:t>Chautauqua County Health Network (CCHN)</a:t>
            </a:r>
          </a:p>
          <a:p>
            <a:pPr lvl="1"/>
            <a:r>
              <a:rPr lang="en-US" dirty="0"/>
              <a:t>Partner in PCMH work with high volume Medicaid sites in the region</a:t>
            </a:r>
          </a:p>
          <a:p>
            <a:pPr lvl="1"/>
            <a:r>
              <a:rPr lang="en-US" dirty="0"/>
              <a:t>Supporting the policies of the Cardiovascular Care project (3bi) in their clinical integration program</a:t>
            </a:r>
          </a:p>
          <a:p>
            <a:pPr lvl="1"/>
            <a:r>
              <a:rPr lang="en-US" dirty="0"/>
              <a:t>Leadership in technical assistance to practices</a:t>
            </a:r>
          </a:p>
          <a:p>
            <a:pPr lvl="1"/>
            <a:endParaRPr lang="en-US" sz="900" dirty="0"/>
          </a:p>
          <a:p>
            <a:r>
              <a:rPr lang="en-US" dirty="0"/>
              <a:t>Providers in Chautauqua (7 practices) have received participation payments to help defray costs associated with project efforts</a:t>
            </a:r>
          </a:p>
          <a:p>
            <a:pPr lvl="1"/>
            <a:r>
              <a:rPr lang="en-US" dirty="0"/>
              <a:t>Reporting challenges</a:t>
            </a:r>
          </a:p>
          <a:p>
            <a:pPr lvl="1"/>
            <a:r>
              <a:rPr lang="en-US" dirty="0"/>
              <a:t>PCMH effort</a:t>
            </a:r>
          </a:p>
          <a:p>
            <a:pPr lvl="1"/>
            <a:r>
              <a:rPr lang="en-US" dirty="0"/>
              <a:t>Primary care linkages</a:t>
            </a:r>
          </a:p>
        </p:txBody>
      </p:sp>
    </p:spTree>
    <p:extLst>
      <p:ext uri="{BB962C8B-B14F-4D97-AF65-F5344CB8AC3E}">
        <p14:creationId xmlns:p14="http://schemas.microsoft.com/office/powerpoint/2010/main" val="21723530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297</TotalTime>
  <Words>1522</Words>
  <Application>Microsoft Office PowerPoint</Application>
  <PresentationFormat>Widescreen</PresentationFormat>
  <Paragraphs>182</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Calibri Light</vt:lpstr>
      <vt:lpstr>Garamond</vt:lpstr>
      <vt:lpstr>Office Theme</vt:lpstr>
      <vt:lpstr>PowerPoint Presentation</vt:lpstr>
      <vt:lpstr>PPS Overview</vt:lpstr>
      <vt:lpstr>PowerPoint Presentation</vt:lpstr>
      <vt:lpstr>Distribution of Funds: Highlights in Organizational Funds Flow</vt:lpstr>
      <vt:lpstr>Leadership within the community:  Maternal Child Health</vt:lpstr>
      <vt:lpstr>Leadership within the community:  Behavioral Health in PCP locations</vt:lpstr>
      <vt:lpstr>Leadership within the community:  Palliative Care Integration  Across 3 Counties</vt:lpstr>
      <vt:lpstr>Funds Flow: Additional Key Collaborations</vt:lpstr>
      <vt:lpstr>Funds Flow: Additional Key Collaborations</vt:lpstr>
      <vt:lpstr>DSRIP Revenue to date</vt:lpstr>
      <vt:lpstr>Distributed Revenue by Project DY1 Q4  </vt:lpstr>
      <vt:lpstr>Distributed Revenue by Partner Type DY1 Q4  </vt:lpstr>
      <vt:lpstr>Missed Revenue:  Opportunities for Improvement</vt:lpstr>
      <vt:lpstr>Patient engagement: ED triage</vt:lpstr>
      <vt:lpstr>Patient engagement: Telemedicine</vt:lpstr>
      <vt:lpstr>Patient engagement:  Palliative Care Integration in Primary Care</vt:lpstr>
      <vt:lpstr>PowerPoint Presentation</vt:lpstr>
      <vt:lpstr>PowerPoint Presentation</vt:lpstr>
      <vt:lpstr>PowerPoint Presentation</vt:lpstr>
      <vt:lpstr>Looking ahead:  Managing beyond the 5-year program</vt:lpstr>
      <vt:lpstr>Looking ahead:  Managing beyond a 5-year program</vt:lpstr>
      <vt:lpstr>Thank you!</vt:lpstr>
    </vt:vector>
  </TitlesOfParts>
  <Company>Catholic Health System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White-Storfer, Amy</dc:creator>
  <cp:lastModifiedBy>Tara Maving</cp:lastModifiedBy>
  <cp:revision>80</cp:revision>
  <cp:lastPrinted>2016-08-24T17:45:02Z</cp:lastPrinted>
  <dcterms:created xsi:type="dcterms:W3CDTF">2016-08-22T18:18:54Z</dcterms:created>
  <dcterms:modified xsi:type="dcterms:W3CDTF">2016-08-30T12:31:42Z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961667152</vt:i4>
  </property>
  <property fmtid="{D5CDD505-2E9C-101B-9397-08002B2CF9AE}" pid="3" name="_NewReviewCycle">
    <vt:lpwstr/>
  </property>
  <property fmtid="{D5CDD505-2E9C-101B-9397-08002B2CF9AE}" pid="4" name="_EmailSubject">
    <vt:lpwstr>Our Slides_CPWNY_for 8/31</vt:lpwstr>
  </property>
  <property fmtid="{D5CDD505-2E9C-101B-9397-08002B2CF9AE}" pid="5" name="_AuthorEmail">
    <vt:lpwstr>awhitestorfer@chsbuffalo.org</vt:lpwstr>
  </property>
  <property fmtid="{D5CDD505-2E9C-101B-9397-08002B2CF9AE}" pid="6" name="_AuthorEmailDisplayName">
    <vt:lpwstr>White-Storfer, Amy</vt:lpwstr>
  </property>
</Properties>
</file>